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270" r:id="rId2"/>
    <p:sldId id="990" r:id="rId3"/>
    <p:sldId id="326" r:id="rId4"/>
    <p:sldId id="995" r:id="rId5"/>
    <p:sldId id="976" r:id="rId6"/>
    <p:sldId id="977" r:id="rId7"/>
    <p:sldId id="978" r:id="rId8"/>
    <p:sldId id="979" r:id="rId9"/>
    <p:sldId id="980" r:id="rId10"/>
    <p:sldId id="981" r:id="rId11"/>
    <p:sldId id="982" r:id="rId12"/>
    <p:sldId id="996" r:id="rId13"/>
    <p:sldId id="998" r:id="rId14"/>
    <p:sldId id="999" r:id="rId15"/>
    <p:sldId id="983" r:id="rId16"/>
    <p:sldId id="984" r:id="rId17"/>
    <p:sldId id="985" r:id="rId18"/>
    <p:sldId id="1000" r:id="rId19"/>
    <p:sldId id="1001" r:id="rId20"/>
    <p:sldId id="1003" r:id="rId21"/>
    <p:sldId id="1004" r:id="rId22"/>
    <p:sldId id="1005" r:id="rId23"/>
    <p:sldId id="1006" r:id="rId24"/>
    <p:sldId id="1007" r:id="rId25"/>
    <p:sldId id="1008" r:id="rId26"/>
    <p:sldId id="1009" r:id="rId27"/>
    <p:sldId id="1010" r:id="rId28"/>
    <p:sldId id="1011" r:id="rId29"/>
    <p:sldId id="1012" r:id="rId30"/>
    <p:sldId id="1013" r:id="rId31"/>
    <p:sldId id="1014" r:id="rId32"/>
    <p:sldId id="1015" r:id="rId33"/>
    <p:sldId id="1021" r:id="rId34"/>
    <p:sldId id="1023" r:id="rId35"/>
    <p:sldId id="1019" r:id="rId36"/>
    <p:sldId id="1020" r:id="rId37"/>
    <p:sldId id="1024" r:id="rId38"/>
    <p:sldId id="725" r:id="rId39"/>
    <p:sldId id="538" r:id="rId40"/>
    <p:sldId id="377" r:id="rId41"/>
  </p:sldIdLst>
  <p:sldSz cx="9144000" cy="6858000" type="screen4x3"/>
  <p:notesSz cx="7099300" cy="10234613"/>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7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49E"/>
    <a:srgbClr val="9F3DA5"/>
    <a:srgbClr val="003399"/>
    <a:srgbClr val="000066"/>
    <a:srgbClr val="3399FF"/>
    <a:srgbClr val="0033CC"/>
    <a:srgbClr val="000099"/>
    <a:srgbClr val="808080"/>
    <a:srgbClr val="5F5F5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4"/>
    <p:restoredTop sz="94254"/>
  </p:normalViewPr>
  <p:slideViewPr>
    <p:cSldViewPr showGuides="1">
      <p:cViewPr varScale="1">
        <p:scale>
          <a:sx n="84" d="100"/>
          <a:sy n="84" d="100"/>
        </p:scale>
        <p:origin x="1458" y="96"/>
      </p:cViewPr>
      <p:guideLst>
        <p:guide orient="horz" pos="2172"/>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35F4F664-1650-487E-AD75-73178DC41CC4}"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16 September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E2502937-4162-4EF3-B0BD-7E4AA460D5DF}"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3363077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anose="02020603050405020304" charset="0"/>
                <a:cs typeface="+mn-cs"/>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B2511245-2F95-47BF-8A9E-A618464C88CC}" type="datetime3">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16 September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anose="02020603050405020304" charset="0"/>
                <a:cs typeface="+mn-cs"/>
              </a:defRPr>
            </a:lvl1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fld id="{2F0C3C9C-4F57-4EAF-9DFC-8E5CF829FAB8}" type="slidenum">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rPr>
              <a:t>‹#›</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Arial" panose="020B0604020202020204" pitchFamily="34" charset="0"/>
            </a:endParaRPr>
          </a:p>
        </p:txBody>
      </p:sp>
    </p:spTree>
    <p:extLst>
      <p:ext uri="{BB962C8B-B14F-4D97-AF65-F5344CB8AC3E}">
        <p14:creationId xmlns:p14="http://schemas.microsoft.com/office/powerpoint/2010/main" val="3536067185"/>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noChangeArrowheads="1"/>
          </p:cNvSpPr>
          <p:nvPr>
            <p:ph type="hdr" sz="quarter"/>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The University of Adelaide, School of Computer Science</a:t>
            </a:r>
          </a:p>
        </p:txBody>
      </p:sp>
      <p:sp>
        <p:nvSpPr>
          <p:cNvPr id="20483" name="Rectangle 3"/>
          <p:cNvSpPr txBox="1">
            <a:spLocks noGrp="1" noChangeArrowheads="1"/>
          </p:cNvSpPr>
          <p:nvPr>
            <p:ph type="dt" sz="half"/>
          </p:nvPr>
        </p:nvSpPr>
        <p:spPr bwMode="auto"/>
        <p:txBody>
          <a:bodyPr wrap="square" lIns="96661" tIns="48331" rIns="96661" bIns="48331" numCol="1" anchor="t"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r" defTabSz="967105" rtl="0" eaLnBrk="0" fontAlgn="base" latinLnBrk="0" hangingPunct="0">
              <a:lnSpc>
                <a:spcPct val="100000"/>
              </a:lnSpc>
              <a:spcBef>
                <a:spcPct val="0"/>
              </a:spcBef>
              <a:spcAft>
                <a:spcPct val="0"/>
              </a:spcAft>
              <a:buClrTx/>
              <a:buSzTx/>
              <a:buFontTx/>
              <a:buNone/>
              <a:defRPr/>
            </a:pPr>
            <a:fld id="{E19CAC58-94A5-469B-8DEA-186603CBD80E}" type="datetime3">
              <a:rPr kumimoji="0" lang="en-US" sz="1300" b="0" i="0" u="none" strike="noStrike" kern="1200" cap="none" spc="0" normalizeH="0" baseline="0" noProof="0" smtClean="0">
                <a:ln>
                  <a:noFill/>
                </a:ln>
                <a:solidFill>
                  <a:schemeClr val="tx1"/>
                </a:solidFill>
                <a:effectLst/>
                <a:uLnTx/>
                <a:uFillTx/>
                <a:latin typeface="Times New Roman" panose="02020603050405020304" charset="0"/>
                <a:ea typeface="+mn-ea"/>
                <a:cs typeface="+mn-cs"/>
              </a:rPr>
              <a:t>16 September 2022</a:t>
            </a:fld>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endParaRPr>
          </a:p>
        </p:txBody>
      </p:sp>
      <p:sp>
        <p:nvSpPr>
          <p:cNvPr id="20484" name="Rectangle 6"/>
          <p:cNvSpPr txBox="1">
            <a:spLocks noGrp="1" noChangeArrowheads="1"/>
          </p:cNvSpPr>
          <p:nvPr>
            <p:ph type="ftr" sz="quarter"/>
          </p:nvPr>
        </p:nvSpPr>
        <p:spPr bwMode="auto"/>
        <p:txBody>
          <a:bodyPr wrap="square" lIns="96661" tIns="48331" rIns="96661" bIns="48331" numCol="1" anchor="b" anchorCtr="0" compatLnSpc="1"/>
          <a:lstStyle>
            <a:lvl1pPr defTabSz="967105" eaLnBrk="0" hangingPunct="0">
              <a:defRPr sz="3200">
                <a:solidFill>
                  <a:schemeClr val="tx1"/>
                </a:solidFill>
                <a:latin typeface="Arial Black" panose="020B0A04020102020204" pitchFamily="34" charset="0"/>
              </a:defRPr>
            </a:lvl1pPr>
            <a:lvl2pPr marL="742950" indent="-285750" defTabSz="967105" eaLnBrk="0" hangingPunct="0">
              <a:defRPr sz="3200">
                <a:solidFill>
                  <a:schemeClr val="tx1"/>
                </a:solidFill>
                <a:latin typeface="Arial Black" panose="020B0A04020102020204" pitchFamily="34" charset="0"/>
              </a:defRPr>
            </a:lvl2pPr>
            <a:lvl3pPr marL="1143000" indent="-228600" defTabSz="967105" eaLnBrk="0" hangingPunct="0">
              <a:defRPr sz="3200">
                <a:solidFill>
                  <a:schemeClr val="tx1"/>
                </a:solidFill>
                <a:latin typeface="Arial Black" panose="020B0A04020102020204" pitchFamily="34" charset="0"/>
              </a:defRPr>
            </a:lvl3pPr>
            <a:lvl4pPr marL="1600200" indent="-228600" defTabSz="967105" eaLnBrk="0" hangingPunct="0">
              <a:defRPr sz="3200">
                <a:solidFill>
                  <a:schemeClr val="tx1"/>
                </a:solidFill>
                <a:latin typeface="Arial Black" panose="020B0A04020102020204" pitchFamily="34" charset="0"/>
              </a:defRPr>
            </a:lvl4pPr>
            <a:lvl5pPr marL="2057400" indent="-228600" defTabSz="967105" eaLnBrk="0" hangingPunct="0">
              <a:defRPr sz="3200">
                <a:solidFill>
                  <a:schemeClr val="tx1"/>
                </a:solidFill>
                <a:latin typeface="Arial Black" panose="020B0A04020102020204" pitchFamily="34" charset="0"/>
              </a:defRPr>
            </a:lvl5pPr>
            <a:lvl6pPr marL="2514600" indent="-228600" defTabSz="967105" eaLnBrk="0" fontAlgn="base" hangingPunct="0">
              <a:spcBef>
                <a:spcPct val="0"/>
              </a:spcBef>
              <a:spcAft>
                <a:spcPct val="0"/>
              </a:spcAft>
              <a:defRPr sz="3200">
                <a:solidFill>
                  <a:schemeClr val="tx1"/>
                </a:solidFill>
                <a:latin typeface="Arial Black" panose="020B0A04020102020204" pitchFamily="34" charset="0"/>
              </a:defRPr>
            </a:lvl6pPr>
            <a:lvl7pPr marL="2971800" indent="-228600" defTabSz="967105" eaLnBrk="0" fontAlgn="base" hangingPunct="0">
              <a:spcBef>
                <a:spcPct val="0"/>
              </a:spcBef>
              <a:spcAft>
                <a:spcPct val="0"/>
              </a:spcAft>
              <a:defRPr sz="3200">
                <a:solidFill>
                  <a:schemeClr val="tx1"/>
                </a:solidFill>
                <a:latin typeface="Arial Black" panose="020B0A04020102020204" pitchFamily="34" charset="0"/>
              </a:defRPr>
            </a:lvl7pPr>
            <a:lvl8pPr marL="3429000" indent="-228600" defTabSz="967105" eaLnBrk="0" fontAlgn="base" hangingPunct="0">
              <a:spcBef>
                <a:spcPct val="0"/>
              </a:spcBef>
              <a:spcAft>
                <a:spcPct val="0"/>
              </a:spcAft>
              <a:defRPr sz="3200">
                <a:solidFill>
                  <a:schemeClr val="tx1"/>
                </a:solidFill>
                <a:latin typeface="Arial Black" panose="020B0A04020102020204" pitchFamily="34" charset="0"/>
              </a:defRPr>
            </a:lvl8pPr>
            <a:lvl9pPr marL="3886200" indent="-228600" defTabSz="967105" eaLnBrk="0" fontAlgn="base" hangingPunct="0">
              <a:spcBef>
                <a:spcPct val="0"/>
              </a:spcBef>
              <a:spcAft>
                <a:spcPct val="0"/>
              </a:spcAft>
              <a:defRPr sz="3200">
                <a:solidFill>
                  <a:schemeClr val="tx1"/>
                </a:solidFill>
                <a:latin typeface="Arial Black" panose="020B0A04020102020204" pitchFamily="34" charset="0"/>
              </a:defRPr>
            </a:lvl9pPr>
          </a:lstStyle>
          <a:p>
            <a:pPr marL="0" marR="0" lvl="0" indent="0" algn="l" defTabSz="967105"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charset="0"/>
                <a:ea typeface="+mn-ea"/>
                <a:cs typeface="+mn-cs"/>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vert="horz" wrap="square" lIns="96661" tIns="48331" rIns="96661" bIns="48331" anchor="b"/>
          <a:lstStyle/>
          <a:p>
            <a:pPr lvl="0" algn="r" defTabSz="967105" eaLnBrk="1" hangingPunct="1"/>
            <a:fld id="{9A0DB2DC-4C9A-4742-B13C-FB6460FD3503}" type="slidenum">
              <a:rPr lang="en-US" altLang="zh-CN" sz="1300" dirty="0">
                <a:latin typeface="Times New Roman" panose="02020603050405020304" charset="0"/>
              </a:rPr>
              <a:t>1</a:t>
            </a:fld>
            <a:endParaRPr lang="en-US" altLang="zh-CN" sz="1300" dirty="0">
              <a:latin typeface="Times New Roman" panose="02020603050405020304" charset="0"/>
            </a:endParaRPr>
          </a:p>
        </p:txBody>
      </p:sp>
      <p:sp>
        <p:nvSpPr>
          <p:cNvPr id="6149" name="Rectangle 2"/>
          <p:cNvSpPr>
            <a:spLocks noGrp="1" noRot="1" noChangeAspect="1" noTextEdit="1"/>
          </p:cNvSpPr>
          <p:nvPr>
            <p:ph type="sldImg"/>
          </p:nvPr>
        </p:nvSpPr>
        <p:spPr/>
      </p:sp>
      <p:sp>
        <p:nvSpPr>
          <p:cNvPr id="6150" name="Rectangle 3"/>
          <p:cNvSpPr>
            <a:spLocks noGrp="1"/>
          </p:cNvSpPr>
          <p:nvPr>
            <p:ph type="body"/>
          </p:nvPr>
        </p:nvSpPr>
        <p:spPr/>
        <p:txBody>
          <a:bodyPr wrap="square" lIns="96661" tIns="48331" rIns="96661" bIns="48331" anchor="t"/>
          <a:lstStyle/>
          <a:p>
            <a:pPr lvl="0" eaLnBrk="1" hangingPunct="1"/>
            <a:endParaRPr lang="en-AU" altLang="x-none" dirty="0"/>
          </a:p>
        </p:txBody>
      </p:sp>
    </p:spTree>
    <p:extLst>
      <p:ext uri="{BB962C8B-B14F-4D97-AF65-F5344CB8AC3E}">
        <p14:creationId xmlns:p14="http://schemas.microsoft.com/office/powerpoint/2010/main" val="3243279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90114" name="Rectangle 2"/>
          <p:cNvSpPr>
            <a:spLocks noGrp="1" noRot="1" noChangeAspect="1" noTextEdit="1"/>
          </p:cNvSpPr>
          <p:nvPr>
            <p:ph type="sldImg"/>
          </p:nvPr>
        </p:nvSpPr>
        <p:spPr/>
      </p:sp>
      <p:sp>
        <p:nvSpPr>
          <p:cNvPr id="90115"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556633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90114" name="Rectangle 2"/>
          <p:cNvSpPr>
            <a:spLocks noGrp="1" noRot="1" noChangeAspect="1" noTextEdit="1"/>
          </p:cNvSpPr>
          <p:nvPr>
            <p:ph type="sldImg"/>
          </p:nvPr>
        </p:nvSpPr>
        <p:spPr/>
      </p:sp>
      <p:sp>
        <p:nvSpPr>
          <p:cNvPr id="90115"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2835695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90114" name="Rectangle 2"/>
          <p:cNvSpPr>
            <a:spLocks noGrp="1" noRot="1" noChangeAspect="1" noTextEdit="1"/>
          </p:cNvSpPr>
          <p:nvPr>
            <p:ph type="sldImg"/>
          </p:nvPr>
        </p:nvSpPr>
        <p:spPr/>
      </p:sp>
      <p:sp>
        <p:nvSpPr>
          <p:cNvPr id="90115"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820087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96258" name="Rectangle 2"/>
          <p:cNvSpPr>
            <a:spLocks noGrp="1" noRot="1" noChangeAspect="1" noTextEdit="1"/>
          </p:cNvSpPr>
          <p:nvPr>
            <p:ph type="sldImg"/>
          </p:nvPr>
        </p:nvSpPr>
        <p:spPr/>
      </p:sp>
      <p:sp>
        <p:nvSpPr>
          <p:cNvPr id="96259"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3684632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98306" name="Rectangle 2"/>
          <p:cNvSpPr>
            <a:spLocks noGrp="1" noRot="1" noChangeAspect="1" noTextEdit="1"/>
          </p:cNvSpPr>
          <p:nvPr>
            <p:ph type="sldImg"/>
          </p:nvPr>
        </p:nvSpPr>
        <p:spPr/>
      </p:sp>
      <p:sp>
        <p:nvSpPr>
          <p:cNvPr id="98307"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72455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100354" name="Rectangle 2"/>
          <p:cNvSpPr>
            <a:spLocks noGrp="1" noRot="1" noChangeAspect="1" noTextEdit="1"/>
          </p:cNvSpPr>
          <p:nvPr>
            <p:ph type="sldImg"/>
          </p:nvPr>
        </p:nvSpPr>
        <p:spPr/>
      </p:sp>
      <p:sp>
        <p:nvSpPr>
          <p:cNvPr id="100355"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988217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895036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34904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2986649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03834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2579939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783932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4176502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3899854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2849282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3652733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4289677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19041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4094094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3960734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2826837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895036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39578968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3020589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422049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3970" name="Rectangle 2"/>
          <p:cNvSpPr>
            <a:spLocks noGrp="1" noRot="1" noChangeAspect="1" noTextEdit="1"/>
          </p:cNvSpPr>
          <p:nvPr>
            <p:ph type="sldImg"/>
          </p:nvPr>
        </p:nvSpPr>
        <p:spPr/>
      </p:sp>
      <p:sp>
        <p:nvSpPr>
          <p:cNvPr id="8397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3908515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6018" name="Rectangle 2"/>
          <p:cNvSpPr>
            <a:spLocks noGrp="1" noRot="1" noChangeAspect="1" noTextEdit="1"/>
          </p:cNvSpPr>
          <p:nvPr>
            <p:ph type="sldImg"/>
          </p:nvPr>
        </p:nvSpPr>
        <p:spPr/>
      </p:sp>
      <p:sp>
        <p:nvSpPr>
          <p:cNvPr id="86019"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3613829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88066" name="Rectangle 2"/>
          <p:cNvSpPr>
            <a:spLocks noGrp="1" noRot="1" noChangeAspect="1" noTextEdit="1"/>
          </p:cNvSpPr>
          <p:nvPr>
            <p:ph type="sldImg"/>
          </p:nvPr>
        </p:nvSpPr>
        <p:spPr/>
      </p:sp>
      <p:sp>
        <p:nvSpPr>
          <p:cNvPr id="88067"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846714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90114" name="Rectangle 2"/>
          <p:cNvSpPr>
            <a:spLocks noGrp="1" noRot="1" noChangeAspect="1" noTextEdit="1"/>
          </p:cNvSpPr>
          <p:nvPr>
            <p:ph type="sldImg"/>
          </p:nvPr>
        </p:nvSpPr>
        <p:spPr/>
      </p:sp>
      <p:sp>
        <p:nvSpPr>
          <p:cNvPr id="90115"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1363425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92162" name="Rectangle 2"/>
          <p:cNvSpPr>
            <a:spLocks noGrp="1" noRot="1" noChangeAspect="1" noTextEdit="1"/>
          </p:cNvSpPr>
          <p:nvPr>
            <p:ph type="sldImg"/>
          </p:nvPr>
        </p:nvSpPr>
        <p:spPr/>
      </p:sp>
      <p:sp>
        <p:nvSpPr>
          <p:cNvPr id="92163"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7741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6"/>
          <p:cNvSpPr txBox="1">
            <a:spLocks noGrp="1"/>
          </p:cNvSpPr>
          <p:nvPr>
            <p:ph type="ftr" sz="quarter"/>
          </p:nvPr>
        </p:nvSpPr>
        <p:spPr>
          <a:xfrm>
            <a:off x="0" y="8685213"/>
            <a:ext cx="2971800" cy="457200"/>
          </a:xfrm>
          <a:prstGeom prst="rect">
            <a:avLst/>
          </a:prstGeom>
          <a:noFill/>
          <a:ln w="9525">
            <a:noFill/>
          </a:ln>
        </p:spPr>
        <p:txBody>
          <a:bodyPr anchor="b"/>
          <a:lstStyle/>
          <a:p>
            <a:pPr lvl="0" eaLnBrk="1" hangingPunct="1"/>
            <a:r>
              <a:rPr sz="1200" b="0" i="0" dirty="0">
                <a:latin typeface="Times New Roman" panose="02020603050405020304" charset="0"/>
              </a:rPr>
              <a:t>15.#</a:t>
            </a:r>
          </a:p>
        </p:txBody>
      </p:sp>
      <p:sp>
        <p:nvSpPr>
          <p:cNvPr id="94210" name="Rectangle 2"/>
          <p:cNvSpPr>
            <a:spLocks noGrp="1" noRot="1" noChangeAspect="1" noTextEdit="1"/>
          </p:cNvSpPr>
          <p:nvPr>
            <p:ph type="sldImg"/>
          </p:nvPr>
        </p:nvSpPr>
        <p:spPr/>
      </p:sp>
      <p:sp>
        <p:nvSpPr>
          <p:cNvPr id="94211" name="Rectangle 3"/>
          <p:cNvSpPr>
            <a:spLocks noGrp="1"/>
          </p:cNvSpPr>
          <p:nvPr>
            <p:ph type="body" idx="1"/>
          </p:nvPr>
        </p:nvSpPr>
        <p:spPr/>
        <p:txBody>
          <a:bodyPr wrap="square" lIns="91440" tIns="45720" rIns="91440" bIns="45720" anchor="t"/>
          <a:lstStyle/>
          <a:p>
            <a:pPr lvl="0" eaLnBrk="1" hangingPunct="1"/>
            <a:endParaRPr dirty="0"/>
          </a:p>
        </p:txBody>
      </p:sp>
    </p:spTree>
    <p:extLst>
      <p:ext uri="{BB962C8B-B14F-4D97-AF65-F5344CB8AC3E}">
        <p14:creationId xmlns:p14="http://schemas.microsoft.com/office/powerpoint/2010/main" val="232159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0" y="0"/>
            <a:ext cx="9144000" cy="765175"/>
          </a:xfrm>
          <a:prstGeom prst="rect">
            <a:avLst/>
          </a:prstGeom>
          <a:solidFill>
            <a:schemeClr val="accent6">
              <a:lumMod val="40000"/>
              <a:lumOff val="60000"/>
            </a:schemeClr>
          </a:solid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bg1"/>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0" y="76517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0" name="Rectangle 19"/>
          <p:cNvSpPr>
            <a:spLocks noChangeArrowheads="1"/>
          </p:cNvSpPr>
          <p:nvPr/>
        </p:nvSpPr>
        <p:spPr bwMode="auto">
          <a:xfrm>
            <a:off x="2197100" y="765175"/>
            <a:ext cx="46038" cy="5732463"/>
          </a:xfrm>
          <a:prstGeom prst="rect">
            <a:avLst/>
          </a:prstGeom>
          <a:gradFill rotWithShape="1">
            <a:gsLst>
              <a:gs pos="0">
                <a:srgbClr val="808080"/>
              </a:gs>
              <a:gs pos="100000">
                <a:srgbClr val="FFFFFF"/>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1" name="Rectangle 20"/>
          <p:cNvSpPr>
            <a:spLocks noChangeArrowheads="1"/>
          </p:cNvSpPr>
          <p:nvPr/>
        </p:nvSpPr>
        <p:spPr bwMode="auto">
          <a:xfrm>
            <a:off x="2559050" y="1195388"/>
            <a:ext cx="46038" cy="3816350"/>
          </a:xfrm>
          <a:prstGeom prst="rect">
            <a:avLst/>
          </a:prstGeom>
          <a:gradFill rotWithShape="1">
            <a:gsLst>
              <a:gs pos="0">
                <a:srgbClr val="767D79"/>
              </a:gs>
              <a:gs pos="100000">
                <a:schemeClr val="bg1"/>
              </a:gs>
            </a:gsLst>
            <a:lin ang="540000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2" name="Rectangle 21"/>
          <p:cNvSpPr>
            <a:spLocks noChangeArrowheads="1"/>
          </p:cNvSpPr>
          <p:nvPr/>
        </p:nvSpPr>
        <p:spPr bwMode="auto">
          <a:xfrm>
            <a:off x="2341563" y="1916113"/>
            <a:ext cx="6623050" cy="46038"/>
          </a:xfrm>
          <a:prstGeom prst="rect">
            <a:avLst/>
          </a:prstGeom>
          <a:gradFill rotWithShape="1">
            <a:gsLst>
              <a:gs pos="0">
                <a:srgbClr val="5F5F5F"/>
              </a:gs>
              <a:gs pos="100000">
                <a:schemeClr val="bg1"/>
              </a:gs>
            </a:gsLst>
            <a:lin ang="0" scaled="1"/>
          </a:gra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3" name="Rectangle 38"/>
          <p:cNvSpPr>
            <a:spLocks noChangeArrowheads="1"/>
          </p:cNvSpPr>
          <p:nvPr/>
        </p:nvSpPr>
        <p:spPr bwMode="auto">
          <a:xfrm>
            <a:off x="0" y="6308725"/>
            <a:ext cx="9144000" cy="549275"/>
          </a:xfrm>
          <a:prstGeom prst="rect">
            <a:avLst/>
          </a:prstGeom>
          <a:solidFill>
            <a:schemeClr val="accent6">
              <a:lumMod val="40000"/>
              <a:lumOff val="60000"/>
            </a:schemeClr>
          </a:solidFill>
          <a:ln w="9525">
            <a:noFill/>
            <a:miter lim="800000"/>
          </a:ln>
          <a:effectLst/>
        </p:spPr>
        <p:txBody>
          <a:bodyPr wrap="none" anchor="ct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dirty="0">
              <a:ln>
                <a:noFill/>
              </a:ln>
              <a:solidFill>
                <a:schemeClr val="tx1"/>
              </a:solidFill>
              <a:effectLst/>
              <a:uLnTx/>
              <a:uFillTx/>
              <a:latin typeface="Arial Black" panose="020B0A04020102020204" pitchFamily="34" charset="0"/>
              <a:ea typeface="+mn-ea"/>
              <a:cs typeface="+mn-cs"/>
            </a:endParaRPr>
          </a:p>
        </p:txBody>
      </p:sp>
      <p:sp>
        <p:nvSpPr>
          <p:cNvPr id="14" name="Rectangle 39"/>
          <p:cNvSpPr>
            <a:spLocks noChangeArrowheads="1"/>
          </p:cNvSpPr>
          <p:nvPr/>
        </p:nvSpPr>
        <p:spPr bwMode="auto">
          <a:xfrm>
            <a:off x="0" y="6308725"/>
            <a:ext cx="9144000" cy="17463"/>
          </a:xfrm>
          <a:prstGeom prst="rect">
            <a:avLst/>
          </a:prstGeom>
          <a:solidFill>
            <a:srgbClr val="000000"/>
          </a:solidFill>
          <a:ln>
            <a:noFill/>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sz="3200" b="0" i="0" u="none" strike="noStrike" kern="1200" cap="none" spc="0" normalizeH="0" baseline="0" noProof="0">
              <a:ln>
                <a:noFill/>
              </a:ln>
              <a:solidFill>
                <a:schemeClr val="tx1"/>
              </a:solidFill>
              <a:effectLst/>
              <a:uLnTx/>
              <a:uFillTx/>
              <a:latin typeface="Arial Black" panose="020B0A04020102020204" pitchFamily="34" charset="0"/>
              <a:ea typeface="+mn-ea"/>
              <a:cs typeface="Arial" panose="020B0604020202020204" pitchFamily="34" charset="0"/>
            </a:endParaRPr>
          </a:p>
        </p:txBody>
      </p:sp>
      <p:sp>
        <p:nvSpPr>
          <p:cNvPr id="15" name="Text Box 42"/>
          <p:cNvSpPr txBox="1">
            <a:spLocks noChangeArrowheads="1"/>
          </p:cNvSpPr>
          <p:nvPr/>
        </p:nvSpPr>
        <p:spPr bwMode="auto">
          <a:xfrm>
            <a:off x="8388350" y="6497638"/>
            <a:ext cx="576263" cy="274638"/>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C6593B8-455B-4147-8342-0DD5E2CC034A}"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endParaRPr kumimoji="0" lang="en-GB"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2"/>
          </p:nvPr>
        </p:nvSpPr>
        <p:spPr>
          <a:xfrm>
            <a:off x="-76200" y="6400800"/>
            <a:ext cx="1905000" cy="457200"/>
          </a:xfrm>
        </p:spPr>
        <p:txBody>
          <a:bodyPr/>
          <a:lstStyle/>
          <a:p>
            <a:pPr lvl="0"/>
            <a:r>
              <a:t>11.</a:t>
            </a:r>
            <a:fld id="{9A0DB2DC-4C9A-4742-B13C-FB6460FD3503}" type="slidenum">
              <a:rPr lang="en-US" sz="2000" b="1">
                <a:solidFill>
                  <a:schemeClr val="bg2"/>
                </a:solidFill>
                <a:latin typeface="Arial" panose="020B0604020202020204" pitchFamily="34" charset="0"/>
              </a:rPr>
              <a:t>‹#›</a:t>
            </a:fld>
            <a:endParaRPr lang="en-US" sz="2000" b="1">
              <a:solidFill>
                <a:schemeClr val="bg2"/>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35" b="1"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a:xfrm>
            <a:off x="3108960" y="6377939"/>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39"/>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9/16/2022</a:t>
            </a:fld>
            <a:endParaRPr lang="en-US"/>
          </a:p>
        </p:txBody>
      </p:sp>
      <p:sp>
        <p:nvSpPr>
          <p:cNvPr id="5" name="Holder 5"/>
          <p:cNvSpPr>
            <a:spLocks noGrp="1"/>
          </p:cNvSpPr>
          <p:nvPr>
            <p:ph type="sldNum" sz="quarter" idx="7"/>
          </p:nvPr>
        </p:nvSpPr>
        <p:spPr>
          <a:xfrm>
            <a:off x="664737" y="6243369"/>
            <a:ext cx="575572" cy="253360"/>
          </a:xfrm>
          <a:prstGeom prst="rect">
            <a:avLst/>
          </a:prstGeom>
        </p:spPr>
        <p:txBody>
          <a:bodyPr lIns="0" tIns="0" rIns="0" bIns="0"/>
          <a:lstStyle>
            <a:lvl1pPr>
              <a:defRPr sz="1710" b="1" i="0">
                <a:solidFill>
                  <a:srgbClr val="1B1B1B"/>
                </a:solidFill>
                <a:latin typeface="Arial" panose="020B0604020202020204"/>
                <a:cs typeface="Arial" panose="020B0604020202020204"/>
              </a:defRPr>
            </a:lvl1pPr>
          </a:lstStyle>
          <a:p>
            <a:pPr marL="10795">
              <a:lnSpc>
                <a:spcPts val="1815"/>
              </a:lnSpc>
            </a:pPr>
            <a:r>
              <a:rPr lang="en-IN" spc="-4"/>
              <a:t>13.</a:t>
            </a:r>
            <a:fld id="{81D60167-4931-47E6-BA6A-407CBD079E47}" type="slidenum">
              <a:rPr lang="en-IN" spc="-4" smtClean="0"/>
              <a:t>‹#›</a:t>
            </a:fld>
            <a:endParaRPr spc="-4"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sz="2800"/>
            </a:lvl1pPr>
          </a:lstStyle>
          <a:p>
            <a:pPr fontAlgn="base"/>
            <a:r>
              <a:rPr lang="en-US" strike="noStrike" noProof="1"/>
              <a:t>Click to edit Master title style</a:t>
            </a:r>
          </a:p>
        </p:txBody>
      </p:sp>
      <p:sp>
        <p:nvSpPr>
          <p:cNvPr id="3" name="Content Placeholder 2"/>
          <p:cNvSpPr>
            <a:spLocks noGrp="1"/>
          </p:cNvSpPr>
          <p:nvPr>
            <p:ph idx="1"/>
          </p:nvPr>
        </p:nvSpPr>
        <p:spPr>
          <a:xfrm>
            <a:off x="457200" y="990600"/>
            <a:ext cx="8229600" cy="5135563"/>
          </a:xfrm>
        </p:spPr>
        <p:txBody>
          <a:bodyPr/>
          <a:lstStyle>
            <a:lvl1pPr>
              <a:defRPr sz="2000"/>
            </a:lvl1pPr>
            <a:lvl2pPr>
              <a:defRPr sz="1800"/>
            </a:lvl2pPr>
            <a:lvl3pPr>
              <a:defRPr sz="1600"/>
            </a:lvl3pPr>
            <a:lvl4pPr>
              <a:defRPr sz="1200"/>
            </a:lvl4pPr>
            <a:lvl5pPr>
              <a:defRPr sz="1200"/>
            </a:lvl5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en-US" dirty="0"/>
              <a:t>Click to edit Master title style</a:t>
            </a:r>
          </a:p>
        </p:txBody>
      </p:sp>
      <p:sp>
        <p:nvSpPr>
          <p:cNvPr id="1027" name="Rectangle 3"/>
          <p:cNvSpPr>
            <a:spLocks noGrp="1"/>
          </p:cNvSpPr>
          <p:nvPr>
            <p:ph type="body"/>
          </p:nvPr>
        </p:nvSpPr>
        <p:spPr>
          <a:xfrm>
            <a:off x="457200" y="1600200"/>
            <a:ext cx="8229600" cy="4276725"/>
          </a:xfrm>
          <a:prstGeom prst="rect">
            <a:avLst/>
          </a:prstGeom>
          <a:noFill/>
          <a:ln w="9525">
            <a:noFill/>
          </a:ln>
        </p:spPr>
        <p:txBody>
          <a:bodyPr anchor="t"/>
          <a:lstStyle/>
          <a:p>
            <a:pPr lvl="0"/>
            <a:r>
              <a:rPr lang="en-US" dirty="0"/>
              <a:t>Click to edit Master text styles</a:t>
            </a:r>
          </a:p>
          <a:p>
            <a:pPr lvl="1" indent="-285750"/>
            <a:r>
              <a:rPr lang="en-US" dirty="0"/>
              <a:t>Second level</a:t>
            </a:r>
          </a:p>
          <a:p>
            <a:pPr lvl="2" indent="-228600"/>
            <a:r>
              <a:rPr lang="en-US" dirty="0"/>
              <a:t>Third level</a:t>
            </a:r>
          </a:p>
          <a:p>
            <a:pPr lvl="3" indent="-228600"/>
            <a:r>
              <a:rPr lang="en-US" dirty="0"/>
              <a:t>Fourth level</a:t>
            </a:r>
          </a:p>
          <a:p>
            <a:pPr lvl="4" indent="-228600"/>
            <a:r>
              <a:rPr lang="en-US" dirty="0"/>
              <a:t>Fifth level</a:t>
            </a:r>
          </a:p>
        </p:txBody>
      </p:sp>
      <p:graphicFrame>
        <p:nvGraphicFramePr>
          <p:cNvPr id="1028" name="Object 4"/>
          <p:cNvGraphicFramePr>
            <a:graphicFrameLocks noChangeAspect="1"/>
          </p:cNvGraphicFramePr>
          <p:nvPr/>
        </p:nvGraphicFramePr>
        <p:xfrm>
          <a:off x="0" y="6229350"/>
          <a:ext cx="9144000" cy="628650"/>
        </p:xfrm>
        <a:graphic>
          <a:graphicData uri="http://schemas.openxmlformats.org/presentationml/2006/ole">
            <mc:AlternateContent xmlns:mc="http://schemas.openxmlformats.org/markup-compatibility/2006">
              <mc:Choice xmlns:v="urn:schemas-microsoft-com:vml" Requires="v">
                <p:oleObj r:id="rId18" imgW="9538335" imgH="663575" progId="">
                  <p:embed/>
                </p:oleObj>
              </mc:Choice>
              <mc:Fallback>
                <p:oleObj r:id="rId18" imgW="9538335" imgH="663575" progId="">
                  <p:embed/>
                  <p:pic>
                    <p:nvPicPr>
                      <p:cNvPr id="0" name="Picture 3075"/>
                      <p:cNvPicPr/>
                      <p:nvPr/>
                    </p:nvPicPr>
                    <p:blipFill>
                      <a:blip r:embed="rId19"/>
                      <a:stretch>
                        <a:fillRect/>
                      </a:stretch>
                    </p:blipFill>
                    <p:spPr>
                      <a:xfrm>
                        <a:off x="0" y="6229350"/>
                        <a:ext cx="9144000" cy="628650"/>
                      </a:xfrm>
                      <a:prstGeom prst="rect">
                        <a:avLst/>
                      </a:prstGeom>
                      <a:noFill/>
                      <a:ln w="38100">
                        <a:noFill/>
                        <a:miter/>
                      </a:ln>
                    </p:spPr>
                  </p:pic>
                </p:oleObj>
              </mc:Fallback>
            </mc:AlternateContent>
          </a:graphicData>
        </a:graphic>
      </p:graphicFrame>
      <p:sp>
        <p:nvSpPr>
          <p:cNvPr id="2" name="Rectangle 5"/>
          <p:cNvSpPr>
            <a:spLocks noChangeArrowheads="1"/>
          </p:cNvSpPr>
          <p:nvPr/>
        </p:nvSpPr>
        <p:spPr bwMode="auto">
          <a:xfrm>
            <a:off x="0" y="6059488"/>
            <a:ext cx="4932363" cy="465138"/>
          </a:xfrm>
          <a:prstGeom prst="rect">
            <a:avLst/>
          </a:prstGeom>
          <a:solidFill>
            <a:schemeClr val="bg1"/>
          </a:solidFill>
          <a:ln w="9525">
            <a:solidFill>
              <a:schemeClr val="bg1"/>
            </a:solidFill>
            <a:miter lim="800000"/>
          </a:ln>
        </p:spPr>
        <p:txBody>
          <a:bodyPr wrap="none" anchor="ct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0099"/>
                </a:solidFill>
                <a:effectLst/>
                <a:uLnTx/>
                <a:uFillTx/>
                <a:latin typeface="Arial" panose="020B0604020202020204" pitchFamily="34" charset="0"/>
                <a:ea typeface="+mn-ea"/>
                <a:cs typeface="Arial" panose="020B0604020202020204" pitchFamily="34" charset="0"/>
              </a:rPr>
              <a:t>S.V.JANSI RANI/Assoc Prof /CSE/SSNCE</a:t>
            </a:r>
          </a:p>
        </p:txBody>
      </p:sp>
      <p:sp>
        <p:nvSpPr>
          <p:cNvPr id="7" name="Text Box 42"/>
          <p:cNvSpPr txBox="1">
            <a:spLocks noChangeArrowheads="1"/>
          </p:cNvSpPr>
          <p:nvPr/>
        </p:nvSpPr>
        <p:spPr bwMode="auto">
          <a:xfrm>
            <a:off x="6804025" y="6035675"/>
            <a:ext cx="1439863" cy="460375"/>
          </a:xfrm>
          <a:prstGeom prst="rect">
            <a:avLst/>
          </a:prstGeom>
          <a:noFill/>
          <a:ln w="9525">
            <a:noFill/>
            <a:miter lim="800000"/>
          </a:ln>
          <a:effectLst/>
        </p:spPr>
        <p:txBody>
          <a:bodyPr>
            <a:spAutoFit/>
          </a:bodyPr>
          <a:lstStyle>
            <a:lvl1pPr>
              <a:defRPr sz="3200">
                <a:solidFill>
                  <a:schemeClr val="tx1"/>
                </a:solidFill>
                <a:latin typeface="Arial Black" panose="020B0A04020102020204" pitchFamily="34" charset="0"/>
                <a:cs typeface="Arial" panose="020B0604020202020204" pitchFamily="34" charset="0"/>
              </a:defRPr>
            </a:lvl1pPr>
            <a:lvl2pPr marL="742950" indent="-285750">
              <a:defRPr sz="3200">
                <a:solidFill>
                  <a:schemeClr val="tx1"/>
                </a:solidFill>
                <a:latin typeface="Arial Black" panose="020B0A04020102020204" pitchFamily="34" charset="0"/>
                <a:cs typeface="Arial" panose="020B0604020202020204" pitchFamily="34" charset="0"/>
              </a:defRPr>
            </a:lvl2pPr>
            <a:lvl3pPr marL="1143000" indent="-228600">
              <a:defRPr sz="3200">
                <a:solidFill>
                  <a:schemeClr val="tx1"/>
                </a:solidFill>
                <a:latin typeface="Arial Black" panose="020B0A04020102020204" pitchFamily="34" charset="0"/>
                <a:cs typeface="Arial" panose="020B0604020202020204" pitchFamily="34" charset="0"/>
              </a:defRPr>
            </a:lvl3pPr>
            <a:lvl4pPr marL="1600200" indent="-228600">
              <a:defRPr sz="3200">
                <a:solidFill>
                  <a:schemeClr val="tx1"/>
                </a:solidFill>
                <a:latin typeface="Arial Black" panose="020B0A04020102020204" pitchFamily="34" charset="0"/>
                <a:cs typeface="Arial" panose="020B0604020202020204" pitchFamily="34" charset="0"/>
              </a:defRPr>
            </a:lvl4pPr>
            <a:lvl5pPr marL="2057400" indent="-228600">
              <a:defRPr sz="3200">
                <a:solidFill>
                  <a:schemeClr val="tx1"/>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Black" panose="020B0A040201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AD55843-A326-468F-ADB2-F18F489A1FD3}" type="slidenum">
              <a:rPr kumimoji="0" lang="en-AU" sz="12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t>‹#›</a:t>
            </a:fld>
            <a:r>
              <a:rPr kumimoji="0" lang="en-AU"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altLang="en-AU"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67</a:t>
            </a:r>
            <a:endParaRPr kumimoji="0" lang="en-AU"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r" defTabSz="914400" rtl="0" eaLnBrk="1" fontAlgn="base" latinLnBrk="0" hangingPunct="1">
              <a:lnSpc>
                <a:spcPct val="100000"/>
              </a:lnSpc>
              <a:spcBef>
                <a:spcPct val="0"/>
              </a:spcBef>
              <a:spcAft>
                <a:spcPct val="0"/>
              </a:spcAft>
              <a:buClrTx/>
              <a:buSzTx/>
              <a:buFontTx/>
              <a:buNone/>
              <a:defRPr/>
            </a:pPr>
            <a:endPar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anose="020B0604030504040204" pitchFamily="34" charset="0"/>
        </a:defRPr>
      </a:lvl2pPr>
      <a:lvl3pPr algn="ctr" rtl="0" eaLnBrk="0" fontAlgn="base" hangingPunct="0">
        <a:spcBef>
          <a:spcPct val="0"/>
        </a:spcBef>
        <a:spcAft>
          <a:spcPct val="0"/>
        </a:spcAft>
        <a:defRPr sz="4000">
          <a:solidFill>
            <a:schemeClr val="tx2"/>
          </a:solidFill>
          <a:latin typeface="Verdana" panose="020B0604030504040204" pitchFamily="34" charset="0"/>
        </a:defRPr>
      </a:lvl3pPr>
      <a:lvl4pPr algn="ctr" rtl="0" eaLnBrk="0" fontAlgn="base" hangingPunct="0">
        <a:spcBef>
          <a:spcPct val="0"/>
        </a:spcBef>
        <a:spcAft>
          <a:spcPct val="0"/>
        </a:spcAft>
        <a:defRPr sz="4000">
          <a:solidFill>
            <a:schemeClr val="tx2"/>
          </a:solidFill>
          <a:latin typeface="Verdana" panose="020B0604030504040204" pitchFamily="34" charset="0"/>
        </a:defRPr>
      </a:lvl4pPr>
      <a:lvl5pPr algn="ctr" rtl="0" eaLnBrk="0" fontAlgn="base" hangingPunct="0">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p:nvPr/>
        </p:nvSpPr>
        <p:spPr>
          <a:xfrm>
            <a:off x="2843213" y="886460"/>
            <a:ext cx="6121275" cy="1077218"/>
          </a:xfrm>
          <a:prstGeom prst="rect">
            <a:avLst/>
          </a:prstGeom>
          <a:noFill/>
          <a:ln w="9525">
            <a:noFill/>
          </a:ln>
        </p:spPr>
        <p:txBody>
          <a:bodyPr wrap="square" anchor="t">
            <a:spAutoFit/>
          </a:bodyPr>
          <a:lstStyle/>
          <a:p>
            <a:pPr>
              <a:spcBef>
                <a:spcPct val="20000"/>
              </a:spcBef>
              <a:buClr>
                <a:schemeClr val="tx1"/>
              </a:buClr>
              <a:buSzPct val="60000"/>
            </a:pPr>
            <a:r>
              <a:rPr lang="en-US" altLang="en-GB" dirty="0">
                <a:solidFill>
                  <a:srgbClr val="000099"/>
                </a:solidFill>
                <a:latin typeface="Arial" panose="020B0604020202020204" pitchFamily="34" charset="0"/>
                <a:ea typeface="Arial" panose="020B0604020202020204" pitchFamily="34" charset="0"/>
              </a:rPr>
              <a:t>Bluetooth Technology &amp; Connecting Device</a:t>
            </a:r>
            <a:endParaRPr lang="en-US" altLang="en-GB" sz="2400" dirty="0">
              <a:solidFill>
                <a:srgbClr val="000099"/>
              </a:solidFill>
              <a:latin typeface="Arial" panose="020B0604020202020204" pitchFamily="34" charset="0"/>
              <a:ea typeface="Arial" panose="020B0604020202020204" pitchFamily="34" charset="0"/>
            </a:endParaRPr>
          </a:p>
        </p:txBody>
      </p:sp>
      <p:sp>
        <p:nvSpPr>
          <p:cNvPr id="5122" name="Rectangle 12"/>
          <p:cNvSpPr/>
          <p:nvPr/>
        </p:nvSpPr>
        <p:spPr>
          <a:xfrm>
            <a:off x="2843213" y="2060575"/>
            <a:ext cx="5832475" cy="1033463"/>
          </a:xfrm>
          <a:prstGeom prst="rect">
            <a:avLst/>
          </a:prstGeom>
          <a:noFill/>
          <a:ln w="9525">
            <a:noFill/>
          </a:ln>
        </p:spPr>
        <p:txBody>
          <a:bodyPr anchor="t">
            <a:spAutoFit/>
          </a:bodyPr>
          <a:lstStyle/>
          <a:p>
            <a:pPr>
              <a:spcBef>
                <a:spcPct val="20000"/>
              </a:spcBef>
              <a:buClr>
                <a:schemeClr val="tx1"/>
              </a:buClr>
              <a:buSzPct val="60000"/>
            </a:pPr>
            <a:r>
              <a:rPr lang="en-AU" altLang="x-none" sz="1800" dirty="0">
                <a:solidFill>
                  <a:srgbClr val="0066FF"/>
                </a:solidFill>
                <a:latin typeface="Arial" panose="020B0604020202020204" pitchFamily="34" charset="0"/>
              </a:rPr>
              <a:t>S.V.Jansi Rani</a:t>
            </a:r>
          </a:p>
          <a:p>
            <a:pPr>
              <a:spcBef>
                <a:spcPct val="20000"/>
              </a:spcBef>
              <a:buClr>
                <a:schemeClr val="tx1"/>
              </a:buClr>
              <a:buSzPct val="60000"/>
            </a:pPr>
            <a:r>
              <a:rPr lang="en-AU" altLang="x-none" sz="1800" dirty="0">
                <a:solidFill>
                  <a:srgbClr val="0066FF"/>
                </a:solidFill>
                <a:latin typeface="Arial" panose="020B0604020202020204" pitchFamily="34" charset="0"/>
              </a:rPr>
              <a:t>Associate Professor  / CSE</a:t>
            </a:r>
            <a:endParaRPr lang="en-GB" altLang="x-none" sz="1800" dirty="0">
              <a:solidFill>
                <a:srgbClr val="000099"/>
              </a:solidFill>
              <a:latin typeface="Arial" panose="020B0604020202020204" pitchFamily="34" charset="0"/>
            </a:endParaRPr>
          </a:p>
          <a:p>
            <a:pPr>
              <a:spcBef>
                <a:spcPct val="20000"/>
              </a:spcBef>
              <a:buClr>
                <a:schemeClr val="tx1"/>
              </a:buClr>
              <a:buSzPct val="60000"/>
            </a:pPr>
            <a:endParaRPr lang="en-GB" altLang="x-none" sz="1800" dirty="0">
              <a:solidFill>
                <a:srgbClr val="0066FF"/>
              </a:solidFill>
              <a:latin typeface="Arial" panose="020B0604020202020204" pitchFamily="34" charset="0"/>
              <a:ea typeface="Arial" panose="020B0604020202020204" pitchFamily="34" charset="0"/>
            </a:endParaRPr>
          </a:p>
        </p:txBody>
      </p:sp>
      <p:sp>
        <p:nvSpPr>
          <p:cNvPr id="5123" name="Text Box 13"/>
          <p:cNvSpPr txBox="1"/>
          <p:nvPr/>
        </p:nvSpPr>
        <p:spPr>
          <a:xfrm>
            <a:off x="2268538" y="0"/>
            <a:ext cx="4359275" cy="708025"/>
          </a:xfrm>
          <a:prstGeom prst="rect">
            <a:avLst/>
          </a:prstGeom>
          <a:noFill/>
          <a:ln w="9525">
            <a:noFill/>
          </a:ln>
        </p:spPr>
        <p:txBody>
          <a:bodyPr wrap="none" anchor="t">
            <a:spAutoFit/>
          </a:bodyPr>
          <a:lstStyle/>
          <a:p>
            <a:pPr algn="ctr">
              <a:spcBef>
                <a:spcPct val="20000"/>
              </a:spcBef>
              <a:buClr>
                <a:schemeClr val="tx1"/>
              </a:buClr>
              <a:buSzPct val="60000"/>
            </a:pPr>
            <a:r>
              <a:rPr lang="en-US" sz="4000" dirty="0">
                <a:solidFill>
                  <a:schemeClr val="bg1"/>
                </a:solidFill>
                <a:latin typeface="Times New Roman" panose="02020603050405020304" charset="0"/>
              </a:rPr>
              <a:t>Computer Networks</a:t>
            </a:r>
            <a:endParaRPr lang="en-GB" altLang="x-none" dirty="0">
              <a:solidFill>
                <a:schemeClr val="bg1"/>
              </a:solidFill>
              <a:latin typeface="Arial" panose="020B0604020202020204" pitchFamily="34" charset="0"/>
              <a:ea typeface="Arial" panose="020B0604020202020204" pitchFamily="34" charset="0"/>
            </a:endParaRPr>
          </a:p>
        </p:txBody>
      </p:sp>
      <p:sp>
        <p:nvSpPr>
          <p:cNvPr id="5124" name="Rectangle 40"/>
          <p:cNvSpPr txBox="1"/>
          <p:nvPr/>
        </p:nvSpPr>
        <p:spPr>
          <a:xfrm>
            <a:off x="1044575" y="6454775"/>
            <a:ext cx="7272338" cy="358775"/>
          </a:xfrm>
          <a:prstGeom prst="rect">
            <a:avLst/>
          </a:prstGeom>
          <a:noFill/>
          <a:ln w="9525">
            <a:noFill/>
          </a:ln>
        </p:spPr>
        <p:txBody>
          <a:bodyPr anchor="t"/>
          <a:lstStyle/>
          <a:p>
            <a:pPr algn="ctr">
              <a:spcBef>
                <a:spcPct val="20000"/>
              </a:spcBef>
              <a:buClr>
                <a:schemeClr val="tx1"/>
              </a:buClr>
              <a:buSzPct val="60000"/>
              <a:buFont typeface="Wingdings" panose="05000000000000000000" pitchFamily="2" charset="2"/>
            </a:pPr>
            <a:endParaRPr lang="en-AU" altLang="en-US" sz="1200" b="1" dirty="0">
              <a:solidFill>
                <a:schemeClr val="bg1"/>
              </a:solidFill>
              <a:latin typeface="Verdana" panose="020B0604030504040204" pitchFamily="34" charset="0"/>
            </a:endParaRPr>
          </a:p>
        </p:txBody>
      </p:sp>
      <p:pic>
        <p:nvPicPr>
          <p:cNvPr id="15364" name="Picture 6"/>
          <p:cNvPicPr>
            <a:picLocks noChangeAspect="1"/>
          </p:cNvPicPr>
          <p:nvPr/>
        </p:nvPicPr>
        <p:blipFill>
          <a:blip r:embed="rId3"/>
          <a:stretch>
            <a:fillRect/>
          </a:stretch>
        </p:blipFill>
        <p:spPr>
          <a:xfrm>
            <a:off x="0" y="4194810"/>
            <a:ext cx="2030095" cy="261874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4"/>
          <p:cNvSpPr/>
          <p:nvPr/>
        </p:nvSpPr>
        <p:spPr>
          <a:xfrm>
            <a:off x="152400" y="143510"/>
            <a:ext cx="8153400" cy="398780"/>
          </a:xfrm>
          <a:prstGeom prst="rect">
            <a:avLst/>
          </a:prstGeom>
          <a:solidFill>
            <a:schemeClr val="bg1"/>
          </a:solidFill>
          <a:ln w="9525">
            <a:noFill/>
          </a:ln>
        </p:spPr>
        <p:txBody>
          <a:bodyPr anchor="ctr">
            <a:spAutoFit/>
          </a:bodyPr>
          <a:lstStyle/>
          <a:p>
            <a:pPr eaLnBrk="0" hangingPunct="0"/>
            <a:r>
              <a:rPr sz="2000" dirty="0">
                <a:solidFill>
                  <a:srgbClr val="FF0000"/>
                </a:solidFill>
                <a:latin typeface="Times-BoldItalic"/>
              </a:rPr>
              <a:t> </a:t>
            </a:r>
            <a:r>
              <a:rPr sz="2000" dirty="0">
                <a:latin typeface="Times-BoldItalic"/>
              </a:rPr>
              <a:t>Bluetooth layers</a:t>
            </a:r>
          </a:p>
        </p:txBody>
      </p:sp>
      <p:pic>
        <p:nvPicPr>
          <p:cNvPr id="31748" name="Picture 4"/>
          <p:cNvPicPr>
            <a:picLocks noChangeAspect="1"/>
          </p:cNvPicPr>
          <p:nvPr/>
        </p:nvPicPr>
        <p:blipFill>
          <a:blip r:embed="rId3"/>
          <a:stretch>
            <a:fillRect/>
          </a:stretch>
        </p:blipFill>
        <p:spPr>
          <a:xfrm>
            <a:off x="1473200" y="2057400"/>
            <a:ext cx="6227763" cy="3149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wipe(up)">
                                      <p:cBhvr>
                                        <p:cTn id="7" dur="2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4"/>
          <p:cNvSpPr/>
          <p:nvPr/>
        </p:nvSpPr>
        <p:spPr>
          <a:xfrm>
            <a:off x="152400" y="143510"/>
            <a:ext cx="8153400" cy="398780"/>
          </a:xfrm>
          <a:prstGeom prst="rect">
            <a:avLst/>
          </a:prstGeom>
          <a:solidFill>
            <a:schemeClr val="bg1"/>
          </a:solidFill>
          <a:ln w="9525">
            <a:noFill/>
          </a:ln>
        </p:spPr>
        <p:txBody>
          <a:bodyPr anchor="ctr">
            <a:spAutoFit/>
          </a:bodyPr>
          <a:lstStyle/>
          <a:p>
            <a:pPr eaLnBrk="0" hangingPunct="0"/>
            <a:r>
              <a:rPr sz="2000" dirty="0">
                <a:solidFill>
                  <a:srgbClr val="FF0000"/>
                </a:solidFill>
                <a:latin typeface="Times-BoldItalic"/>
              </a:rPr>
              <a:t>  </a:t>
            </a:r>
            <a:r>
              <a:rPr sz="2000" dirty="0">
                <a:latin typeface="Times-BoldItalic"/>
              </a:rPr>
              <a:t>L2CAP data packet format</a:t>
            </a:r>
          </a:p>
        </p:txBody>
      </p:sp>
      <p:pic>
        <p:nvPicPr>
          <p:cNvPr id="93187" name="Picture 4"/>
          <p:cNvPicPr>
            <a:picLocks noChangeAspect="1"/>
          </p:cNvPicPr>
          <p:nvPr/>
        </p:nvPicPr>
        <p:blipFill>
          <a:blip r:embed="rId3"/>
          <a:stretch>
            <a:fillRect/>
          </a:stretch>
        </p:blipFill>
        <p:spPr>
          <a:xfrm>
            <a:off x="1017588" y="2667000"/>
            <a:ext cx="7283450" cy="80327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sz="2400" b="0" i="0" dirty="0">
              <a:latin typeface="Tahoma" panose="020B0604030504040204" pitchFamily="34" charset="0"/>
            </a:endParaRPr>
          </a:p>
        </p:txBody>
      </p:sp>
      <p:sp>
        <p:nvSpPr>
          <p:cNvPr id="89091"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9092"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sz="2400" b="0" i="0" dirty="0">
              <a:latin typeface="Tahoma" panose="020B0604030504040204" pitchFamily="34" charset="0"/>
            </a:endParaRPr>
          </a:p>
        </p:txBody>
      </p:sp>
      <p:sp>
        <p:nvSpPr>
          <p:cNvPr id="89093"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9094"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sz="2400" b="0" i="0" dirty="0">
              <a:latin typeface="Tahoma" panose="020B0604030504040204" pitchFamily="34" charset="0"/>
            </a:endParaRPr>
          </a:p>
        </p:txBody>
      </p:sp>
      <p:sp>
        <p:nvSpPr>
          <p:cNvPr id="89095" name="Rectangle 7"/>
          <p:cNvSpPr/>
          <p:nvPr/>
        </p:nvSpPr>
        <p:spPr>
          <a:xfrm>
            <a:off x="711200" y="0"/>
            <a:ext cx="31750" cy="1052513"/>
          </a:xfrm>
          <a:prstGeom prst="rect">
            <a:avLst/>
          </a:prstGeom>
          <a:solidFill>
            <a:schemeClr val="bg2"/>
          </a:solidFill>
          <a:ln w="9525">
            <a:noFill/>
          </a:ln>
        </p:spPr>
        <p:txBody>
          <a:bodyPr wrap="none" anchor="ctr"/>
          <a:lstStyle/>
          <a:p>
            <a:pPr algn="ctr"/>
            <a:endParaRPr sz="2400" b="0" i="0" dirty="0">
              <a:latin typeface="Tahoma" panose="020B0604030504040204" pitchFamily="34" charset="0"/>
            </a:endParaRPr>
          </a:p>
        </p:txBody>
      </p:sp>
      <p:sp>
        <p:nvSpPr>
          <p:cNvPr id="89096"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202" name="Text Box 9"/>
          <p:cNvSpPr txBox="1">
            <a:spLocks noChangeArrowheads="1"/>
          </p:cNvSpPr>
          <p:nvPr/>
        </p:nvSpPr>
        <p:spPr bwMode="auto">
          <a:xfrm>
            <a:off x="1106488" y="0"/>
            <a:ext cx="1826141"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  L2CAP</a:t>
            </a:r>
          </a:p>
        </p:txBody>
      </p:sp>
      <p:sp>
        <p:nvSpPr>
          <p:cNvPr id="89098" name="Rectangle 10"/>
          <p:cNvSpPr/>
          <p:nvPr/>
        </p:nvSpPr>
        <p:spPr>
          <a:xfrm>
            <a:off x="523425" y="1228725"/>
            <a:ext cx="7924800" cy="3970318"/>
          </a:xfrm>
          <a:prstGeom prst="rect">
            <a:avLst/>
          </a:prstGeom>
          <a:solidFill>
            <a:schemeClr val="bg1"/>
          </a:solidFill>
          <a:ln w="9525">
            <a:noFill/>
          </a:ln>
        </p:spPr>
        <p:txBody>
          <a:bodyPr>
            <a:spAutoFit/>
          </a:bodyPr>
          <a:lstStyle/>
          <a:p>
            <a:r>
              <a:rPr lang="en-IN" sz="2800" dirty="0">
                <a:latin typeface="Times New Roman" panose="02020603050405020304" charset="0"/>
              </a:rPr>
              <a:t>The L2CAP has specific duties: multiplexing, segmentation and reassembly, quality of service (</a:t>
            </a:r>
            <a:r>
              <a:rPr lang="en-IN" sz="2800" dirty="0" err="1">
                <a:latin typeface="Times New Roman" panose="02020603050405020304" charset="0"/>
              </a:rPr>
              <a:t>QoS</a:t>
            </a:r>
            <a:r>
              <a:rPr lang="en-IN" sz="2800" dirty="0">
                <a:latin typeface="Times New Roman" panose="02020603050405020304" charset="0"/>
              </a:rPr>
              <a:t>), and group management.</a:t>
            </a:r>
          </a:p>
          <a:p>
            <a:endParaRPr lang="en-IN" sz="2800" dirty="0">
              <a:latin typeface="Times New Roman" panose="02020603050405020304" charset="0"/>
            </a:endParaRPr>
          </a:p>
          <a:p>
            <a:r>
              <a:rPr lang="en-IN" sz="2800" b="1" dirty="0">
                <a:latin typeface="Times New Roman" panose="02020603050405020304" charset="0"/>
              </a:rPr>
              <a:t>Multiplexing</a:t>
            </a:r>
          </a:p>
          <a:p>
            <a:r>
              <a:rPr lang="en-IN" sz="2800" dirty="0">
                <a:latin typeface="Times New Roman" panose="02020603050405020304" charset="0"/>
              </a:rPr>
              <a:t>Accepts data from UL -frames -delivers </a:t>
            </a:r>
          </a:p>
          <a:p>
            <a:r>
              <a:rPr lang="en-IN" sz="2800" dirty="0">
                <a:latin typeface="Times New Roman" panose="02020603050405020304" charset="0"/>
              </a:rPr>
              <a:t>Receiver site - accepts a frame from the baseband layer -extracts the data –delivers to  appropriate protocol layer. </a:t>
            </a:r>
          </a:p>
        </p:txBody>
      </p:sp>
    </p:spTree>
    <p:extLst>
      <p:ext uri="{BB962C8B-B14F-4D97-AF65-F5344CB8AC3E}">
        <p14:creationId xmlns:p14="http://schemas.microsoft.com/office/powerpoint/2010/main" val="201558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sz="2400" b="0" i="0" dirty="0">
              <a:latin typeface="Tahoma" panose="020B0604030504040204" pitchFamily="34" charset="0"/>
            </a:endParaRPr>
          </a:p>
        </p:txBody>
      </p:sp>
      <p:sp>
        <p:nvSpPr>
          <p:cNvPr id="89091"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9092"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sz="2400" b="0" i="0" dirty="0">
              <a:latin typeface="Tahoma" panose="020B0604030504040204" pitchFamily="34" charset="0"/>
            </a:endParaRPr>
          </a:p>
        </p:txBody>
      </p:sp>
      <p:sp>
        <p:nvSpPr>
          <p:cNvPr id="89093"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9094"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sz="2400" b="0" i="0" dirty="0">
              <a:latin typeface="Tahoma" panose="020B0604030504040204" pitchFamily="34" charset="0"/>
            </a:endParaRPr>
          </a:p>
        </p:txBody>
      </p:sp>
      <p:sp>
        <p:nvSpPr>
          <p:cNvPr id="89095" name="Rectangle 7"/>
          <p:cNvSpPr/>
          <p:nvPr/>
        </p:nvSpPr>
        <p:spPr>
          <a:xfrm>
            <a:off x="711200" y="0"/>
            <a:ext cx="31750" cy="1052513"/>
          </a:xfrm>
          <a:prstGeom prst="rect">
            <a:avLst/>
          </a:prstGeom>
          <a:solidFill>
            <a:schemeClr val="bg2"/>
          </a:solidFill>
          <a:ln w="9525">
            <a:noFill/>
          </a:ln>
        </p:spPr>
        <p:txBody>
          <a:bodyPr wrap="none" anchor="ctr"/>
          <a:lstStyle/>
          <a:p>
            <a:pPr algn="ctr"/>
            <a:endParaRPr sz="2400" b="0" i="0" dirty="0">
              <a:latin typeface="Tahoma" panose="020B0604030504040204" pitchFamily="34" charset="0"/>
            </a:endParaRPr>
          </a:p>
        </p:txBody>
      </p:sp>
      <p:sp>
        <p:nvSpPr>
          <p:cNvPr id="89096"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202" name="Text Box 9"/>
          <p:cNvSpPr txBox="1">
            <a:spLocks noChangeArrowheads="1"/>
          </p:cNvSpPr>
          <p:nvPr/>
        </p:nvSpPr>
        <p:spPr bwMode="auto">
          <a:xfrm>
            <a:off x="1106488" y="0"/>
            <a:ext cx="1826141"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  L2CAP</a:t>
            </a:r>
          </a:p>
        </p:txBody>
      </p:sp>
      <p:sp>
        <p:nvSpPr>
          <p:cNvPr id="89098" name="Rectangle 10"/>
          <p:cNvSpPr/>
          <p:nvPr/>
        </p:nvSpPr>
        <p:spPr>
          <a:xfrm>
            <a:off x="523425" y="1228725"/>
            <a:ext cx="7924800" cy="4401205"/>
          </a:xfrm>
          <a:prstGeom prst="rect">
            <a:avLst/>
          </a:prstGeom>
          <a:solidFill>
            <a:schemeClr val="bg1"/>
          </a:solidFill>
          <a:ln w="9525">
            <a:noFill/>
          </a:ln>
        </p:spPr>
        <p:txBody>
          <a:bodyPr>
            <a:spAutoFit/>
          </a:bodyPr>
          <a:lstStyle/>
          <a:p>
            <a:r>
              <a:rPr lang="en-IN" sz="2800" b="1" i="1" dirty="0">
                <a:latin typeface="Times-BoldItalic"/>
              </a:rPr>
              <a:t>Segmentation and Reassembly</a:t>
            </a:r>
          </a:p>
          <a:p>
            <a:pPr marL="457200" indent="-457200">
              <a:buFont typeface="Arial" panose="020B0604020202020204" pitchFamily="34" charset="0"/>
              <a:buChar char="•"/>
            </a:pPr>
            <a:r>
              <a:rPr lang="en-IN" sz="2800" dirty="0">
                <a:latin typeface="Times New Roman" panose="02020603050405020304" charset="0"/>
              </a:rPr>
              <a:t>Maximum size of the payload field in the baseband layer is 2774 bits, or 343 bytes.</a:t>
            </a:r>
          </a:p>
          <a:p>
            <a:pPr marL="457200" indent="-457200">
              <a:buFont typeface="Arial" panose="020B0604020202020204" pitchFamily="34" charset="0"/>
              <a:buChar char="•"/>
            </a:pPr>
            <a:r>
              <a:rPr lang="en-IN" sz="2800" dirty="0">
                <a:latin typeface="Times New Roman" panose="02020603050405020304" charset="0"/>
              </a:rPr>
              <a:t>Size of the packet - 339 bytes (excluding 4 bytes header</a:t>
            </a:r>
          </a:p>
          <a:p>
            <a:pPr marL="457200" indent="-457200">
              <a:buFont typeface="Arial" panose="020B0604020202020204" pitchFamily="34" charset="0"/>
              <a:buChar char="•"/>
            </a:pPr>
            <a:r>
              <a:rPr lang="en-IN" sz="2800" dirty="0">
                <a:latin typeface="Times New Roman" panose="02020603050405020304" charset="0"/>
              </a:rPr>
              <a:t>Need to send a data packet that can be up to 65,535 bytes </a:t>
            </a:r>
          </a:p>
          <a:p>
            <a:pPr marL="457200" indent="-457200">
              <a:buFont typeface="Arial" panose="020B0604020202020204" pitchFamily="34" charset="0"/>
              <a:buChar char="•"/>
            </a:pPr>
            <a:r>
              <a:rPr lang="en-IN" sz="2800" dirty="0">
                <a:latin typeface="Times New Roman" panose="02020603050405020304" charset="0"/>
              </a:rPr>
              <a:t>L2CAP divides these large packets into segments </a:t>
            </a:r>
          </a:p>
          <a:p>
            <a:pPr marL="457200" indent="-457200">
              <a:buFont typeface="Arial" panose="020B0604020202020204" pitchFamily="34" charset="0"/>
              <a:buChar char="•"/>
            </a:pPr>
            <a:r>
              <a:rPr lang="en-IN" sz="2800" dirty="0">
                <a:latin typeface="Times New Roman" panose="02020603050405020304" charset="0"/>
              </a:rPr>
              <a:t>L2CAP segments the packets at the source and reassembles them at the destination.</a:t>
            </a:r>
          </a:p>
        </p:txBody>
      </p:sp>
    </p:spTree>
    <p:extLst>
      <p:ext uri="{BB962C8B-B14F-4D97-AF65-F5344CB8AC3E}">
        <p14:creationId xmlns:p14="http://schemas.microsoft.com/office/powerpoint/2010/main" val="227485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sz="2400" b="0" i="0" dirty="0">
              <a:latin typeface="Tahoma" panose="020B0604030504040204" pitchFamily="34" charset="0"/>
            </a:endParaRPr>
          </a:p>
        </p:txBody>
      </p:sp>
      <p:sp>
        <p:nvSpPr>
          <p:cNvPr id="89091"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9092"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sz="2400" b="0" i="0" dirty="0">
              <a:latin typeface="Tahoma" panose="020B0604030504040204" pitchFamily="34" charset="0"/>
            </a:endParaRPr>
          </a:p>
        </p:txBody>
      </p:sp>
      <p:sp>
        <p:nvSpPr>
          <p:cNvPr id="89093"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9094"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sz="2400" b="0" i="0" dirty="0">
              <a:latin typeface="Tahoma" panose="020B0604030504040204" pitchFamily="34" charset="0"/>
            </a:endParaRPr>
          </a:p>
        </p:txBody>
      </p:sp>
      <p:sp>
        <p:nvSpPr>
          <p:cNvPr id="89095" name="Rectangle 7"/>
          <p:cNvSpPr/>
          <p:nvPr/>
        </p:nvSpPr>
        <p:spPr>
          <a:xfrm>
            <a:off x="711200" y="0"/>
            <a:ext cx="31750" cy="1052513"/>
          </a:xfrm>
          <a:prstGeom prst="rect">
            <a:avLst/>
          </a:prstGeom>
          <a:solidFill>
            <a:schemeClr val="bg2"/>
          </a:solidFill>
          <a:ln w="9525">
            <a:noFill/>
          </a:ln>
        </p:spPr>
        <p:txBody>
          <a:bodyPr wrap="none" anchor="ctr"/>
          <a:lstStyle/>
          <a:p>
            <a:pPr algn="ctr"/>
            <a:endParaRPr sz="2400" b="0" i="0" dirty="0">
              <a:latin typeface="Tahoma" panose="020B0604030504040204" pitchFamily="34" charset="0"/>
            </a:endParaRPr>
          </a:p>
        </p:txBody>
      </p:sp>
      <p:sp>
        <p:nvSpPr>
          <p:cNvPr id="89096"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202" name="Text Box 9"/>
          <p:cNvSpPr txBox="1">
            <a:spLocks noChangeArrowheads="1"/>
          </p:cNvSpPr>
          <p:nvPr/>
        </p:nvSpPr>
        <p:spPr bwMode="auto">
          <a:xfrm>
            <a:off x="1106488" y="0"/>
            <a:ext cx="1826141" cy="646331"/>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  L2CAP</a:t>
            </a:r>
          </a:p>
        </p:txBody>
      </p:sp>
      <p:sp>
        <p:nvSpPr>
          <p:cNvPr id="89098" name="Rectangle 10"/>
          <p:cNvSpPr/>
          <p:nvPr/>
        </p:nvSpPr>
        <p:spPr>
          <a:xfrm>
            <a:off x="523425" y="1228725"/>
            <a:ext cx="7924800" cy="3970318"/>
          </a:xfrm>
          <a:prstGeom prst="rect">
            <a:avLst/>
          </a:prstGeom>
          <a:solidFill>
            <a:schemeClr val="bg1"/>
          </a:solidFill>
          <a:ln w="9525">
            <a:noFill/>
          </a:ln>
        </p:spPr>
        <p:txBody>
          <a:bodyPr>
            <a:spAutoFit/>
          </a:bodyPr>
          <a:lstStyle/>
          <a:p>
            <a:r>
              <a:rPr lang="en-IN" sz="2800" b="1" i="1" dirty="0">
                <a:latin typeface="Times-BoldItalic"/>
              </a:rPr>
              <a:t>QOS</a:t>
            </a:r>
          </a:p>
          <a:p>
            <a:pPr marL="457200" indent="-457200">
              <a:buFont typeface="Arial" panose="020B0604020202020204" pitchFamily="34" charset="0"/>
              <a:buChar char="•"/>
            </a:pPr>
            <a:r>
              <a:rPr lang="en-IN" sz="2800" dirty="0">
                <a:latin typeface="Times New Roman" panose="02020603050405020304" charset="0"/>
              </a:rPr>
              <a:t>Best effort service</a:t>
            </a:r>
          </a:p>
          <a:p>
            <a:r>
              <a:rPr lang="en-IN" sz="2800" b="1" i="1" dirty="0">
                <a:latin typeface="Times-BoldItalic"/>
              </a:rPr>
              <a:t>Group Management</a:t>
            </a:r>
          </a:p>
          <a:p>
            <a:pPr marL="457200" indent="-457200">
              <a:buFont typeface="Arial" panose="020B0604020202020204" pitchFamily="34" charset="0"/>
              <a:buChar char="•"/>
            </a:pPr>
            <a:r>
              <a:rPr lang="en-IN" sz="2800" dirty="0">
                <a:latin typeface="Times New Roman" panose="02020603050405020304" charset="0"/>
              </a:rPr>
              <a:t>Another functionality -allow devices to create a type of logical addressing between themselves.</a:t>
            </a:r>
          </a:p>
          <a:p>
            <a:pPr marL="457200" indent="-457200">
              <a:buFont typeface="Arial" panose="020B0604020202020204" pitchFamily="34" charset="0"/>
              <a:buChar char="•"/>
            </a:pPr>
            <a:r>
              <a:rPr lang="en-IN" sz="2800" dirty="0">
                <a:latin typeface="Times New Roman" panose="02020603050405020304" charset="0"/>
              </a:rPr>
              <a:t>This is similar to multicasting.</a:t>
            </a:r>
          </a:p>
          <a:p>
            <a:pPr marL="457200" indent="-457200">
              <a:buFont typeface="Arial" panose="020B0604020202020204" pitchFamily="34" charset="0"/>
              <a:buChar char="•"/>
            </a:pPr>
            <a:r>
              <a:rPr lang="en-IN" sz="2800" dirty="0">
                <a:latin typeface="Times New Roman" panose="02020603050405020304" charset="0"/>
              </a:rPr>
              <a:t> For example, two or three secondary devices can be part of a multicast group to receive data from the primary.</a:t>
            </a:r>
          </a:p>
        </p:txBody>
      </p:sp>
    </p:spTree>
    <p:extLst>
      <p:ext uri="{BB962C8B-B14F-4D97-AF65-F5344CB8AC3E}">
        <p14:creationId xmlns:p14="http://schemas.microsoft.com/office/powerpoint/2010/main" val="1983011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4"/>
          <p:cNvSpPr/>
          <p:nvPr/>
        </p:nvSpPr>
        <p:spPr>
          <a:xfrm>
            <a:off x="152400" y="133985"/>
            <a:ext cx="8153400" cy="398780"/>
          </a:xfrm>
          <a:prstGeom prst="rect">
            <a:avLst/>
          </a:prstGeom>
          <a:solidFill>
            <a:schemeClr val="bg1"/>
          </a:solidFill>
          <a:ln w="9525">
            <a:noFill/>
          </a:ln>
        </p:spPr>
        <p:txBody>
          <a:bodyPr anchor="ctr">
            <a:spAutoFit/>
          </a:bodyPr>
          <a:lstStyle/>
          <a:p>
            <a:pPr eaLnBrk="0" hangingPunct="0"/>
            <a:r>
              <a:rPr sz="2000" dirty="0">
                <a:solidFill>
                  <a:srgbClr val="FF0000"/>
                </a:solidFill>
                <a:latin typeface="Times-BoldItalic"/>
              </a:rPr>
              <a:t> </a:t>
            </a:r>
            <a:r>
              <a:rPr sz="2000" dirty="0">
                <a:latin typeface="Times-BoldItalic"/>
              </a:rPr>
              <a:t>Single-secondary communication</a:t>
            </a:r>
          </a:p>
        </p:txBody>
      </p:sp>
      <p:pic>
        <p:nvPicPr>
          <p:cNvPr id="95235" name="Picture 4"/>
          <p:cNvPicPr>
            <a:picLocks noChangeAspect="1"/>
          </p:cNvPicPr>
          <p:nvPr/>
        </p:nvPicPr>
        <p:blipFill>
          <a:blip r:embed="rId3"/>
          <a:stretch>
            <a:fillRect/>
          </a:stretch>
        </p:blipFill>
        <p:spPr>
          <a:xfrm>
            <a:off x="431800" y="2217738"/>
            <a:ext cx="7874000" cy="3236912"/>
          </a:xfrm>
          <a:prstGeom prst="rect">
            <a:avLst/>
          </a:prstGeom>
          <a:noFill/>
          <a:ln w="9525">
            <a:noFill/>
          </a:ln>
        </p:spPr>
      </p:pic>
      <p:pic>
        <p:nvPicPr>
          <p:cNvPr id="32773" name="Picture 5"/>
          <p:cNvPicPr>
            <a:picLocks noChangeAspect="1"/>
          </p:cNvPicPr>
          <p:nvPr/>
        </p:nvPicPr>
        <p:blipFill>
          <a:blip r:embed="rId4"/>
          <a:stretch>
            <a:fillRect/>
          </a:stretch>
        </p:blipFill>
        <p:spPr>
          <a:xfrm>
            <a:off x="2286000" y="3581400"/>
            <a:ext cx="107950" cy="1101725"/>
          </a:xfrm>
          <a:prstGeom prst="rect">
            <a:avLst/>
          </a:prstGeom>
          <a:noFill/>
          <a:ln w="9525">
            <a:noFill/>
          </a:ln>
        </p:spPr>
      </p:pic>
      <p:pic>
        <p:nvPicPr>
          <p:cNvPr id="32774" name="Picture 6"/>
          <p:cNvPicPr>
            <a:picLocks noChangeAspect="1"/>
          </p:cNvPicPr>
          <p:nvPr/>
        </p:nvPicPr>
        <p:blipFill>
          <a:blip r:embed="rId5"/>
          <a:stretch>
            <a:fillRect/>
          </a:stretch>
        </p:blipFill>
        <p:spPr>
          <a:xfrm>
            <a:off x="3810000" y="3581400"/>
            <a:ext cx="107950" cy="836613"/>
          </a:xfrm>
          <a:prstGeom prst="rect">
            <a:avLst/>
          </a:prstGeom>
          <a:noFill/>
          <a:ln w="9525">
            <a:noFill/>
          </a:ln>
        </p:spPr>
      </p:pic>
      <p:pic>
        <p:nvPicPr>
          <p:cNvPr id="32775" name="Picture 7"/>
          <p:cNvPicPr>
            <a:picLocks noChangeAspect="1"/>
          </p:cNvPicPr>
          <p:nvPr/>
        </p:nvPicPr>
        <p:blipFill>
          <a:blip r:embed="rId6"/>
          <a:stretch>
            <a:fillRect/>
          </a:stretch>
        </p:blipFill>
        <p:spPr>
          <a:xfrm>
            <a:off x="5257800" y="3581400"/>
            <a:ext cx="107950" cy="1098550"/>
          </a:xfrm>
          <a:prstGeom prst="rect">
            <a:avLst/>
          </a:prstGeom>
          <a:noFill/>
          <a:ln w="9525">
            <a:noFill/>
          </a:ln>
        </p:spPr>
      </p:pic>
      <p:pic>
        <p:nvPicPr>
          <p:cNvPr id="32776" name="Picture 8"/>
          <p:cNvPicPr>
            <a:picLocks noChangeAspect="1"/>
          </p:cNvPicPr>
          <p:nvPr/>
        </p:nvPicPr>
        <p:blipFill>
          <a:blip r:embed="rId7"/>
          <a:stretch>
            <a:fillRect/>
          </a:stretch>
        </p:blipFill>
        <p:spPr>
          <a:xfrm>
            <a:off x="6553200" y="3581400"/>
            <a:ext cx="107950" cy="8413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wipe(up)">
                                      <p:cBhvr>
                                        <p:cTn id="7" dur="500"/>
                                        <p:tgtEl>
                                          <p:spTgt spid="327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774"/>
                                        </p:tgtEl>
                                        <p:attrNameLst>
                                          <p:attrName>style.visibility</p:attrName>
                                        </p:attrNameLst>
                                      </p:cBhvr>
                                      <p:to>
                                        <p:strVal val="visible"/>
                                      </p:to>
                                    </p:set>
                                    <p:animEffect transition="in" filter="wipe(down)">
                                      <p:cBhvr>
                                        <p:cTn id="12" dur="1500"/>
                                        <p:tgtEl>
                                          <p:spTgt spid="327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775"/>
                                        </p:tgtEl>
                                        <p:attrNameLst>
                                          <p:attrName>style.visibility</p:attrName>
                                        </p:attrNameLst>
                                      </p:cBhvr>
                                      <p:to>
                                        <p:strVal val="visible"/>
                                      </p:to>
                                    </p:set>
                                    <p:animEffect transition="in" filter="wipe(up)">
                                      <p:cBhvr>
                                        <p:cTn id="17" dur="1500"/>
                                        <p:tgtEl>
                                          <p:spTgt spid="327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776"/>
                                        </p:tgtEl>
                                        <p:attrNameLst>
                                          <p:attrName>style.visibility</p:attrName>
                                        </p:attrNameLst>
                                      </p:cBhvr>
                                      <p:to>
                                        <p:strVal val="visible"/>
                                      </p:to>
                                    </p:set>
                                    <p:animEffect transition="in" filter="wipe(down)">
                                      <p:cBhvr>
                                        <p:cTn id="22"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4"/>
          <p:cNvSpPr/>
          <p:nvPr/>
        </p:nvSpPr>
        <p:spPr>
          <a:xfrm>
            <a:off x="152400" y="133985"/>
            <a:ext cx="8153400" cy="398780"/>
          </a:xfrm>
          <a:prstGeom prst="rect">
            <a:avLst/>
          </a:prstGeom>
          <a:solidFill>
            <a:schemeClr val="bg1"/>
          </a:solidFill>
          <a:ln w="9525">
            <a:noFill/>
          </a:ln>
        </p:spPr>
        <p:txBody>
          <a:bodyPr anchor="ctr">
            <a:spAutoFit/>
          </a:bodyPr>
          <a:lstStyle/>
          <a:p>
            <a:pPr eaLnBrk="0" hangingPunct="0"/>
            <a:r>
              <a:rPr sz="2000" dirty="0">
                <a:solidFill>
                  <a:srgbClr val="FF0000"/>
                </a:solidFill>
                <a:latin typeface="Times-BoldItalic"/>
              </a:rPr>
              <a:t>  </a:t>
            </a:r>
            <a:r>
              <a:rPr sz="2000" dirty="0">
                <a:latin typeface="Times-BoldItalic"/>
              </a:rPr>
              <a:t>Multiple-secondary communication</a:t>
            </a:r>
          </a:p>
        </p:txBody>
      </p:sp>
      <p:pic>
        <p:nvPicPr>
          <p:cNvPr id="97283" name="Picture 4"/>
          <p:cNvPicPr>
            <a:picLocks noChangeAspect="1"/>
          </p:cNvPicPr>
          <p:nvPr/>
        </p:nvPicPr>
        <p:blipFill>
          <a:blip r:embed="rId3"/>
          <a:stretch>
            <a:fillRect/>
          </a:stretch>
        </p:blipFill>
        <p:spPr>
          <a:xfrm>
            <a:off x="457200" y="1527175"/>
            <a:ext cx="8066088" cy="4425950"/>
          </a:xfrm>
          <a:prstGeom prst="rect">
            <a:avLst/>
          </a:prstGeom>
          <a:noFill/>
          <a:ln w="9525">
            <a:noFill/>
          </a:ln>
        </p:spPr>
      </p:pic>
      <p:pic>
        <p:nvPicPr>
          <p:cNvPr id="33797" name="Picture 5"/>
          <p:cNvPicPr>
            <a:picLocks noChangeAspect="1"/>
          </p:cNvPicPr>
          <p:nvPr/>
        </p:nvPicPr>
        <p:blipFill>
          <a:blip r:embed="rId4"/>
          <a:stretch>
            <a:fillRect/>
          </a:stretch>
        </p:blipFill>
        <p:spPr>
          <a:xfrm>
            <a:off x="2438400" y="2287588"/>
            <a:ext cx="107950" cy="1103312"/>
          </a:xfrm>
          <a:prstGeom prst="rect">
            <a:avLst/>
          </a:prstGeom>
          <a:noFill/>
          <a:ln w="9525">
            <a:noFill/>
          </a:ln>
        </p:spPr>
      </p:pic>
      <p:pic>
        <p:nvPicPr>
          <p:cNvPr id="33798" name="Picture 6"/>
          <p:cNvPicPr>
            <a:picLocks noChangeAspect="1"/>
          </p:cNvPicPr>
          <p:nvPr/>
        </p:nvPicPr>
        <p:blipFill>
          <a:blip r:embed="rId5"/>
          <a:stretch>
            <a:fillRect/>
          </a:stretch>
        </p:blipFill>
        <p:spPr>
          <a:xfrm>
            <a:off x="3886200" y="2251075"/>
            <a:ext cx="107950" cy="842963"/>
          </a:xfrm>
          <a:prstGeom prst="rect">
            <a:avLst/>
          </a:prstGeom>
          <a:noFill/>
          <a:ln w="9525">
            <a:noFill/>
          </a:ln>
        </p:spPr>
      </p:pic>
      <p:pic>
        <p:nvPicPr>
          <p:cNvPr id="33800" name="Picture 8"/>
          <p:cNvPicPr>
            <a:picLocks noChangeAspect="1"/>
          </p:cNvPicPr>
          <p:nvPr/>
        </p:nvPicPr>
        <p:blipFill>
          <a:blip r:embed="rId6"/>
          <a:stretch>
            <a:fillRect/>
          </a:stretch>
        </p:blipFill>
        <p:spPr>
          <a:xfrm>
            <a:off x="5410200" y="2373313"/>
            <a:ext cx="103188" cy="2732087"/>
          </a:xfrm>
          <a:prstGeom prst="rect">
            <a:avLst/>
          </a:prstGeom>
          <a:noFill/>
          <a:ln w="9525">
            <a:noFill/>
          </a:ln>
        </p:spPr>
      </p:pic>
      <p:pic>
        <p:nvPicPr>
          <p:cNvPr id="33801" name="Picture 9"/>
          <p:cNvPicPr>
            <a:picLocks noChangeAspect="1"/>
          </p:cNvPicPr>
          <p:nvPr/>
        </p:nvPicPr>
        <p:blipFill>
          <a:blip r:embed="rId7"/>
          <a:stretch>
            <a:fillRect/>
          </a:stretch>
        </p:blipFill>
        <p:spPr>
          <a:xfrm>
            <a:off x="6751638" y="2357438"/>
            <a:ext cx="111125" cy="23669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wipe(up)">
                                      <p:cBhvr>
                                        <p:cTn id="7" dur="20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798"/>
                                        </p:tgtEl>
                                        <p:attrNameLst>
                                          <p:attrName>style.visibility</p:attrName>
                                        </p:attrNameLst>
                                      </p:cBhvr>
                                      <p:to>
                                        <p:strVal val="visible"/>
                                      </p:to>
                                    </p:set>
                                    <p:animEffect transition="in" filter="wipe(down)">
                                      <p:cBhvr>
                                        <p:cTn id="12" dur="2000"/>
                                        <p:tgtEl>
                                          <p:spTgt spid="337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3800"/>
                                        </p:tgtEl>
                                        <p:attrNameLst>
                                          <p:attrName>style.visibility</p:attrName>
                                        </p:attrNameLst>
                                      </p:cBhvr>
                                      <p:to>
                                        <p:strVal val="visible"/>
                                      </p:to>
                                    </p:set>
                                    <p:animEffect transition="in" filter="wipe(up)">
                                      <p:cBhvr>
                                        <p:cTn id="17" dur="2000"/>
                                        <p:tgtEl>
                                          <p:spTgt spid="338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801"/>
                                        </p:tgtEl>
                                        <p:attrNameLst>
                                          <p:attrName>style.visibility</p:attrName>
                                        </p:attrNameLst>
                                      </p:cBhvr>
                                      <p:to>
                                        <p:strVal val="visible"/>
                                      </p:to>
                                    </p:set>
                                    <p:animEffect transition="in" filter="wipe(down)">
                                      <p:cBhvr>
                                        <p:cTn id="22" dur="2000"/>
                                        <p:tgtEl>
                                          <p:spTgt spid="33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4"/>
          <p:cNvSpPr/>
          <p:nvPr/>
        </p:nvSpPr>
        <p:spPr>
          <a:xfrm>
            <a:off x="152400" y="133985"/>
            <a:ext cx="8153400" cy="398780"/>
          </a:xfrm>
          <a:prstGeom prst="rect">
            <a:avLst/>
          </a:prstGeom>
          <a:solidFill>
            <a:schemeClr val="bg1"/>
          </a:solidFill>
          <a:ln w="9525">
            <a:noFill/>
          </a:ln>
        </p:spPr>
        <p:txBody>
          <a:bodyPr anchor="ctr">
            <a:spAutoFit/>
          </a:bodyPr>
          <a:lstStyle/>
          <a:p>
            <a:pPr eaLnBrk="0" hangingPunct="0"/>
            <a:r>
              <a:rPr sz="2000">
                <a:solidFill>
                  <a:srgbClr val="FF0000"/>
                </a:solidFill>
                <a:latin typeface="Times-BoldItalic"/>
              </a:rPr>
              <a:t> </a:t>
            </a:r>
            <a:r>
              <a:rPr sz="2000">
                <a:latin typeface="Times-BoldItalic"/>
              </a:rPr>
              <a:t>Frame format types</a:t>
            </a:r>
          </a:p>
        </p:txBody>
      </p:sp>
      <p:pic>
        <p:nvPicPr>
          <p:cNvPr id="8194" name="Picture 2"/>
          <p:cNvPicPr>
            <a:picLocks noChangeAspect="1"/>
          </p:cNvPicPr>
          <p:nvPr/>
        </p:nvPicPr>
        <p:blipFill>
          <a:blip r:embed="rId3"/>
          <a:stretch>
            <a:fillRect/>
          </a:stretch>
        </p:blipFill>
        <p:spPr>
          <a:xfrm>
            <a:off x="381000" y="1371600"/>
            <a:ext cx="8197850" cy="885825"/>
          </a:xfrm>
          <a:prstGeom prst="rect">
            <a:avLst/>
          </a:prstGeom>
          <a:noFill/>
          <a:ln w="9525">
            <a:noFill/>
          </a:ln>
        </p:spPr>
      </p:pic>
      <p:pic>
        <p:nvPicPr>
          <p:cNvPr id="8197" name="Picture 5"/>
          <p:cNvPicPr>
            <a:picLocks noChangeAspect="1"/>
          </p:cNvPicPr>
          <p:nvPr/>
        </p:nvPicPr>
        <p:blipFill>
          <a:blip r:embed="rId4"/>
          <a:stretch>
            <a:fillRect/>
          </a:stretch>
        </p:blipFill>
        <p:spPr>
          <a:xfrm>
            <a:off x="1295400" y="2314575"/>
            <a:ext cx="4438650" cy="692150"/>
          </a:xfrm>
          <a:prstGeom prst="rect">
            <a:avLst/>
          </a:prstGeom>
          <a:noFill/>
          <a:ln w="9525">
            <a:noFill/>
          </a:ln>
        </p:spPr>
      </p:pic>
      <p:pic>
        <p:nvPicPr>
          <p:cNvPr id="8198" name="Picture 6"/>
          <p:cNvPicPr>
            <a:picLocks noChangeAspect="1"/>
          </p:cNvPicPr>
          <p:nvPr/>
        </p:nvPicPr>
        <p:blipFill>
          <a:blip r:embed="rId5"/>
          <a:stretch>
            <a:fillRect/>
          </a:stretch>
        </p:blipFill>
        <p:spPr>
          <a:xfrm>
            <a:off x="1322388" y="3114675"/>
            <a:ext cx="4513262" cy="1296988"/>
          </a:xfrm>
          <a:prstGeom prst="rect">
            <a:avLst/>
          </a:prstGeom>
          <a:noFill/>
          <a:ln w="9525">
            <a:noFill/>
          </a:ln>
        </p:spPr>
      </p:pic>
      <p:pic>
        <p:nvPicPr>
          <p:cNvPr id="8199" name="Picture 7"/>
          <p:cNvPicPr>
            <a:picLocks noChangeAspect="1"/>
          </p:cNvPicPr>
          <p:nvPr/>
        </p:nvPicPr>
        <p:blipFill>
          <a:blip r:embed="rId6"/>
          <a:stretch>
            <a:fillRect/>
          </a:stretch>
        </p:blipFill>
        <p:spPr>
          <a:xfrm>
            <a:off x="2325688" y="4953000"/>
            <a:ext cx="2379662" cy="9699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197"/>
                                        </p:tgtEl>
                                        <p:attrNameLst>
                                          <p:attrName>style.visibility</p:attrName>
                                        </p:attrNameLst>
                                      </p:cBhvr>
                                      <p:to>
                                        <p:strVal val="visible"/>
                                      </p:to>
                                    </p:set>
                                    <p:animEffect transition="in" filter="wipe(up)">
                                      <p:cBhvr>
                                        <p:cTn id="12" dur="500"/>
                                        <p:tgtEl>
                                          <p:spTgt spid="81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98"/>
                                        </p:tgtEl>
                                        <p:attrNameLst>
                                          <p:attrName>style.visibility</p:attrName>
                                        </p:attrNameLst>
                                      </p:cBhvr>
                                      <p:to>
                                        <p:strVal val="visible"/>
                                      </p:to>
                                    </p:set>
                                    <p:animEffect transition="in" filter="wipe(left)">
                                      <p:cBhvr>
                                        <p:cTn id="17" dur="500"/>
                                        <p:tgtEl>
                                          <p:spTgt spid="8198"/>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8199"/>
                                        </p:tgtEl>
                                        <p:attrNameLst>
                                          <p:attrName>style.visibility</p:attrName>
                                        </p:attrNameLst>
                                      </p:cBhvr>
                                      <p:to>
                                        <p:strVal val="visible"/>
                                      </p:to>
                                    </p:set>
                                    <p:animEffect transition="in" filter="wipe(down)">
                                      <p:cBhvr>
                                        <p:cTn id="22" dur="580">
                                          <p:stCondLst>
                                            <p:cond delay="0"/>
                                          </p:stCondLst>
                                        </p:cTn>
                                        <p:tgtEl>
                                          <p:spTgt spid="8199"/>
                                        </p:tgtEl>
                                      </p:cBhvr>
                                    </p:animEffect>
                                    <p:anim calcmode="lin" valueType="num">
                                      <p:cBhvr>
                                        <p:cTn id="23" dur="1822" tmFilter="0,0; 0.14,0.36; 0.43,0.73; 0.71,0.91; 1.0,1.0">
                                          <p:stCondLst>
                                            <p:cond delay="0"/>
                                          </p:stCondLst>
                                        </p:cTn>
                                        <p:tgtEl>
                                          <p:spTgt spid="8199"/>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8199"/>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8199"/>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8199"/>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8199"/>
                                        </p:tgtEl>
                                        <p:attrNameLst>
                                          <p:attrName>ppt_y</p:attrName>
                                        </p:attrNameLst>
                                      </p:cBhvr>
                                      <p:tavLst>
                                        <p:tav tm="0" fmla="#ppt_y-sin(pi*$)/81">
                                          <p:val>
                                            <p:fltVal val="0"/>
                                          </p:val>
                                        </p:tav>
                                        <p:tav tm="100000">
                                          <p:val>
                                            <p:fltVal val="1"/>
                                          </p:val>
                                        </p:tav>
                                      </p:tavLst>
                                    </p:anim>
                                    <p:animScale>
                                      <p:cBhvr>
                                        <p:cTn id="28" dur="26">
                                          <p:stCondLst>
                                            <p:cond delay="650"/>
                                          </p:stCondLst>
                                        </p:cTn>
                                        <p:tgtEl>
                                          <p:spTgt spid="8199"/>
                                        </p:tgtEl>
                                      </p:cBhvr>
                                      <p:to x="100000" y="60000"/>
                                    </p:animScale>
                                    <p:animScale>
                                      <p:cBhvr>
                                        <p:cTn id="29" dur="166" decel="50000">
                                          <p:stCondLst>
                                            <p:cond delay="676"/>
                                          </p:stCondLst>
                                        </p:cTn>
                                        <p:tgtEl>
                                          <p:spTgt spid="8199"/>
                                        </p:tgtEl>
                                      </p:cBhvr>
                                      <p:to x="100000" y="100000"/>
                                    </p:animScale>
                                    <p:animScale>
                                      <p:cBhvr>
                                        <p:cTn id="30" dur="26">
                                          <p:stCondLst>
                                            <p:cond delay="1312"/>
                                          </p:stCondLst>
                                        </p:cTn>
                                        <p:tgtEl>
                                          <p:spTgt spid="8199"/>
                                        </p:tgtEl>
                                      </p:cBhvr>
                                      <p:to x="100000" y="80000"/>
                                    </p:animScale>
                                    <p:animScale>
                                      <p:cBhvr>
                                        <p:cTn id="31" dur="166" decel="50000">
                                          <p:stCondLst>
                                            <p:cond delay="1338"/>
                                          </p:stCondLst>
                                        </p:cTn>
                                        <p:tgtEl>
                                          <p:spTgt spid="8199"/>
                                        </p:tgtEl>
                                      </p:cBhvr>
                                      <p:to x="100000" y="100000"/>
                                    </p:animScale>
                                    <p:animScale>
                                      <p:cBhvr>
                                        <p:cTn id="32" dur="26">
                                          <p:stCondLst>
                                            <p:cond delay="1642"/>
                                          </p:stCondLst>
                                        </p:cTn>
                                        <p:tgtEl>
                                          <p:spTgt spid="8199"/>
                                        </p:tgtEl>
                                      </p:cBhvr>
                                      <p:to x="100000" y="90000"/>
                                    </p:animScale>
                                    <p:animScale>
                                      <p:cBhvr>
                                        <p:cTn id="33" dur="166" decel="50000">
                                          <p:stCondLst>
                                            <p:cond delay="1668"/>
                                          </p:stCondLst>
                                        </p:cTn>
                                        <p:tgtEl>
                                          <p:spTgt spid="8199"/>
                                        </p:tgtEl>
                                      </p:cBhvr>
                                      <p:to x="100000" y="100000"/>
                                    </p:animScale>
                                    <p:animScale>
                                      <p:cBhvr>
                                        <p:cTn id="34" dur="26">
                                          <p:stCondLst>
                                            <p:cond delay="1808"/>
                                          </p:stCondLst>
                                        </p:cTn>
                                        <p:tgtEl>
                                          <p:spTgt spid="8199"/>
                                        </p:tgtEl>
                                      </p:cBhvr>
                                      <p:to x="100000" y="95000"/>
                                    </p:animScale>
                                    <p:animScale>
                                      <p:cBhvr>
                                        <p:cTn id="35" dur="166" decel="50000">
                                          <p:stCondLst>
                                            <p:cond delay="1834"/>
                                          </p:stCondLst>
                                        </p:cTn>
                                        <p:tgtEl>
                                          <p:spTgt spid="819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Radio Layer</a:t>
            </a:r>
            <a:br>
              <a:rPr lang="en-IN" b="1" i="1" dirty="0"/>
            </a:br>
            <a:endParaRPr lang="en-IN" dirty="0"/>
          </a:p>
        </p:txBody>
      </p:sp>
      <p:sp>
        <p:nvSpPr>
          <p:cNvPr id="3" name="Content Placeholder 2"/>
          <p:cNvSpPr>
            <a:spLocks noGrp="1"/>
          </p:cNvSpPr>
          <p:nvPr>
            <p:ph idx="1"/>
          </p:nvPr>
        </p:nvSpPr>
        <p:spPr/>
        <p:txBody>
          <a:bodyPr/>
          <a:lstStyle/>
          <a:p>
            <a:r>
              <a:rPr lang="en-IN" dirty="0"/>
              <a:t>The radio layer is roughly equivalent to the physical layer of the Internet model. </a:t>
            </a:r>
          </a:p>
          <a:p>
            <a:r>
              <a:rPr lang="en-IN" dirty="0"/>
              <a:t>Bluetooth devices are low-power and have a range of 10 m.</a:t>
            </a:r>
          </a:p>
          <a:p>
            <a:pPr marL="0" indent="0">
              <a:buNone/>
            </a:pPr>
            <a:r>
              <a:rPr lang="en-IN" b="1" i="1" dirty="0"/>
              <a:t>Band</a:t>
            </a:r>
          </a:p>
          <a:p>
            <a:r>
              <a:rPr lang="en-IN" dirty="0"/>
              <a:t>Bluetooth uses a 2.4-GHz ISM band divided into 79 channels of 1 MHz each.</a:t>
            </a:r>
          </a:p>
          <a:p>
            <a:pPr marL="0" indent="0">
              <a:buNone/>
            </a:pPr>
            <a:r>
              <a:rPr lang="en-IN" b="1" i="1" dirty="0"/>
              <a:t>FHSS</a:t>
            </a:r>
          </a:p>
          <a:p>
            <a:r>
              <a:rPr lang="en-IN" dirty="0"/>
              <a:t>Bluetooth hops 1600 times per second, which means that each device changes its modulation frequency 1600 times per second.</a:t>
            </a:r>
          </a:p>
          <a:p>
            <a:r>
              <a:rPr lang="en-IN" dirty="0"/>
              <a:t>A device uses a frequency for only 625 </a:t>
            </a:r>
            <a:r>
              <a:rPr lang="en-IN" dirty="0" err="1"/>
              <a:t>μs</a:t>
            </a:r>
            <a:r>
              <a:rPr lang="en-IN" dirty="0"/>
              <a:t> (1/1600 s) before it hops to another frequency; the dwell time is 625 </a:t>
            </a:r>
            <a:r>
              <a:rPr lang="en-IN" dirty="0" err="1"/>
              <a:t>μs</a:t>
            </a:r>
            <a:r>
              <a:rPr lang="en-IN" dirty="0"/>
              <a:t>.</a:t>
            </a:r>
          </a:p>
        </p:txBody>
      </p:sp>
    </p:spTree>
    <p:extLst>
      <p:ext uri="{BB962C8B-B14F-4D97-AF65-F5344CB8AC3E}">
        <p14:creationId xmlns:p14="http://schemas.microsoft.com/office/powerpoint/2010/main" val="943932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Radio Layer</a:t>
            </a:r>
            <a:br>
              <a:rPr lang="en-IN" b="1" i="1" dirty="0"/>
            </a:br>
            <a:endParaRPr lang="en-IN" dirty="0"/>
          </a:p>
        </p:txBody>
      </p:sp>
      <p:sp>
        <p:nvSpPr>
          <p:cNvPr id="3" name="Content Placeholder 2"/>
          <p:cNvSpPr>
            <a:spLocks noGrp="1"/>
          </p:cNvSpPr>
          <p:nvPr>
            <p:ph idx="1"/>
          </p:nvPr>
        </p:nvSpPr>
        <p:spPr/>
        <p:txBody>
          <a:bodyPr/>
          <a:lstStyle/>
          <a:p>
            <a:pPr marL="0" indent="0">
              <a:buNone/>
            </a:pPr>
            <a:r>
              <a:rPr lang="en-IN" b="1" i="1" dirty="0"/>
              <a:t>Modulation</a:t>
            </a:r>
          </a:p>
          <a:p>
            <a:r>
              <a:rPr lang="en-IN" dirty="0"/>
              <a:t>Bluetooth uses a sophisticated version of FSK, called</a:t>
            </a:r>
          </a:p>
          <a:p>
            <a:r>
              <a:rPr lang="en-IN" dirty="0"/>
              <a:t>GFSK (FSK with Gaussian bandwidth filtering). </a:t>
            </a:r>
          </a:p>
          <a:p>
            <a:r>
              <a:rPr lang="en-IN" dirty="0"/>
              <a:t>GFSK has a carrier frequency. Bit 1 is represented by a frequency deviation above the carrier; bit 0 is represented by a frequency deviation below the carrier.</a:t>
            </a:r>
          </a:p>
          <a:p>
            <a:r>
              <a:rPr lang="en-IN" dirty="0"/>
              <a:t>The frequencies, in megahertz, are defined according to the following formula for each channel.</a:t>
            </a:r>
          </a:p>
          <a:p>
            <a:r>
              <a:rPr lang="en-IN" dirty="0"/>
              <a:t>     F</a:t>
            </a:r>
            <a:r>
              <a:rPr lang="en-IN" baseline="-25000" dirty="0"/>
              <a:t>c</a:t>
            </a:r>
            <a:r>
              <a:rPr lang="en-IN" dirty="0"/>
              <a:t> = 2402 + n MHz , n = 0,1,2 3….,78</a:t>
            </a:r>
          </a:p>
          <a:p>
            <a:r>
              <a:rPr lang="en-IN" dirty="0"/>
              <a:t>For example, the first channel uses carrier frequency 2402 MHz (2.402 GHz)</a:t>
            </a:r>
          </a:p>
          <a:p>
            <a:r>
              <a:rPr lang="en-IN" dirty="0"/>
              <a:t>second channel uses carrier frequency 2403 MHz (2.403 GHz).</a:t>
            </a:r>
          </a:p>
        </p:txBody>
      </p:sp>
    </p:spTree>
    <p:extLst>
      <p:ext uri="{BB962C8B-B14F-4D97-AF65-F5344CB8AC3E}">
        <p14:creationId xmlns:p14="http://schemas.microsoft.com/office/powerpoint/2010/main" val="2486406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EA49E"/>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3408680" y="394335"/>
            <a:ext cx="2022475" cy="58356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AGENDA</a:t>
            </a:r>
          </a:p>
        </p:txBody>
      </p:sp>
      <p:sp>
        <p:nvSpPr>
          <p:cNvPr id="21508"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a:latin typeface="Times New Roman" panose="02020603050405020304" charset="0"/>
            </a:endParaRPr>
          </a:p>
        </p:txBody>
      </p:sp>
      <p:sp>
        <p:nvSpPr>
          <p:cNvPr id="21509" name="Rectangle 8"/>
          <p:cNvSpPr/>
          <p:nvPr/>
        </p:nvSpPr>
        <p:spPr>
          <a:xfrm>
            <a:off x="381000" y="1371283"/>
            <a:ext cx="8077200" cy="4862870"/>
          </a:xfrm>
          <a:prstGeom prst="rect">
            <a:avLst/>
          </a:prstGeom>
          <a:noFill/>
          <a:ln w="9525">
            <a:noFill/>
          </a:ln>
        </p:spPr>
        <p:txBody>
          <a:bodyPr>
            <a:spAutoFit/>
          </a:bodyPr>
          <a:lstStyle/>
          <a:p>
            <a:pPr algn="just" eaLnBrk="0" hangingPunct="0">
              <a:buFont typeface="Arial" panose="020B0604020202020204" pitchFamily="34" charset="0"/>
            </a:pPr>
            <a:r>
              <a:rPr lang="en-US" sz="2800" b="1" dirty="0">
                <a:latin typeface="Times-Roman"/>
              </a:rPr>
              <a:t>Bluetooth</a:t>
            </a:r>
          </a:p>
          <a:p>
            <a:pPr algn="just" eaLnBrk="0" hangingPunct="0">
              <a:buFont typeface="Arial" panose="020B0604020202020204" pitchFamily="34" charset="0"/>
            </a:pPr>
            <a:endParaRPr lang="en-US" sz="2800" b="1" dirty="0">
              <a:latin typeface="Times-Roman"/>
            </a:endParaRPr>
          </a:p>
          <a:p>
            <a:pPr marL="742950" lvl="2" indent="-285750" algn="just" eaLnBrk="0" hangingPunct="0">
              <a:buFont typeface="Arial" panose="020B0604020202020204" pitchFamily="34" charset="0"/>
              <a:buChar char="•"/>
            </a:pPr>
            <a:r>
              <a:rPr lang="en-US" sz="1800" dirty="0">
                <a:latin typeface="Times-Roman"/>
              </a:rPr>
              <a:t>Architecture</a:t>
            </a:r>
          </a:p>
          <a:p>
            <a:pPr marL="742950" lvl="2" indent="-285750" algn="just" eaLnBrk="0" hangingPunct="0">
              <a:buFont typeface="Arial" panose="020B0604020202020204" pitchFamily="34" charset="0"/>
              <a:buChar char="•"/>
            </a:pPr>
            <a:endParaRPr lang="en-US" sz="1800" dirty="0">
              <a:latin typeface="Times-Roman"/>
            </a:endParaRPr>
          </a:p>
          <a:p>
            <a:pPr marL="742950" lvl="2" indent="-285750" algn="just" eaLnBrk="0" hangingPunct="0">
              <a:buFont typeface="Arial" panose="020B0604020202020204" pitchFamily="34" charset="0"/>
              <a:buChar char="•"/>
            </a:pPr>
            <a:r>
              <a:rPr lang="en-US" sz="1800" dirty="0">
                <a:latin typeface="Times-Roman"/>
              </a:rPr>
              <a:t>Bluetooth Layers</a:t>
            </a:r>
          </a:p>
          <a:p>
            <a:pPr marL="742950" lvl="2" indent="-285750" algn="just" eaLnBrk="0" hangingPunct="0">
              <a:buFont typeface="Arial" panose="020B0604020202020204" pitchFamily="34" charset="0"/>
              <a:buChar char="•"/>
            </a:pPr>
            <a:endParaRPr lang="en-US" sz="1800" dirty="0">
              <a:latin typeface="Times-Roman"/>
            </a:endParaRPr>
          </a:p>
          <a:p>
            <a:pPr marL="742950" lvl="2" indent="-285750" algn="just" eaLnBrk="0" hangingPunct="0">
              <a:buFont typeface="Arial" panose="020B0604020202020204" pitchFamily="34" charset="0"/>
              <a:buChar char="•"/>
            </a:pPr>
            <a:r>
              <a:rPr lang="en-US" sz="1800" dirty="0">
                <a:latin typeface="Times-Roman"/>
              </a:rPr>
              <a:t>Single and Multiple Secondary Communication</a:t>
            </a:r>
          </a:p>
          <a:p>
            <a:pPr marL="742950" lvl="2" indent="-285750" algn="just" eaLnBrk="0" hangingPunct="0">
              <a:buFont typeface="Arial" panose="020B0604020202020204" pitchFamily="34" charset="0"/>
              <a:buChar char="•"/>
            </a:pPr>
            <a:endParaRPr lang="en-US" sz="1800" dirty="0">
              <a:latin typeface="Times-Roman"/>
            </a:endParaRPr>
          </a:p>
          <a:p>
            <a:pPr marL="742950" lvl="2" indent="-285750" algn="just" eaLnBrk="0" hangingPunct="0">
              <a:buFont typeface="Arial" panose="020B0604020202020204" pitchFamily="34" charset="0"/>
              <a:buChar char="•"/>
            </a:pPr>
            <a:r>
              <a:rPr lang="en-US" sz="1800" dirty="0">
                <a:latin typeface="Times-Roman"/>
              </a:rPr>
              <a:t>Frame Format</a:t>
            </a:r>
          </a:p>
          <a:p>
            <a:pPr marL="742950" lvl="2" indent="-285750" algn="just" eaLnBrk="0" hangingPunct="0">
              <a:buFont typeface="Arial" panose="020B0604020202020204" pitchFamily="34" charset="0"/>
              <a:buChar char="•"/>
            </a:pPr>
            <a:endParaRPr lang="en-US" sz="1800" dirty="0">
              <a:latin typeface="Times-Roman"/>
            </a:endParaRPr>
          </a:p>
          <a:p>
            <a:pPr marL="742950" lvl="2" indent="-285750" algn="just" eaLnBrk="0" hangingPunct="0">
              <a:buFont typeface="Arial" panose="020B0604020202020204" pitchFamily="34" charset="0"/>
              <a:buChar char="•"/>
            </a:pPr>
            <a:r>
              <a:rPr lang="en-US" sz="1800" dirty="0">
                <a:latin typeface="Times-Roman"/>
              </a:rPr>
              <a:t>Radio Layer</a:t>
            </a:r>
          </a:p>
          <a:p>
            <a:pPr algn="just" eaLnBrk="0" hangingPunct="0">
              <a:buFont typeface="Arial" panose="020B0604020202020204" pitchFamily="34" charset="0"/>
            </a:pPr>
            <a:r>
              <a:rPr lang="en-US" sz="2800" b="1" dirty="0">
                <a:latin typeface="Times-Roman"/>
              </a:rPr>
              <a:t>Connecting Devices</a:t>
            </a:r>
          </a:p>
          <a:p>
            <a:pPr algn="just" eaLnBrk="0" hangingPunct="0">
              <a:buFont typeface="Arial" panose="020B0604020202020204" pitchFamily="34" charset="0"/>
            </a:pPr>
            <a:endParaRPr lang="en-US" sz="2800" b="1" dirty="0">
              <a:latin typeface="Times-Roman"/>
            </a:endParaRPr>
          </a:p>
          <a:p>
            <a:pPr marL="742950" lvl="2" indent="-285750" algn="just" eaLnBrk="0" hangingPunct="0">
              <a:buFont typeface="Arial" panose="020B0604020202020204" pitchFamily="34" charset="0"/>
              <a:buChar char="•"/>
            </a:pPr>
            <a:r>
              <a:rPr lang="en-US" sz="1800" dirty="0">
                <a:latin typeface="Times-Roman"/>
              </a:rPr>
              <a:t>Hub, switch &amp; Router</a:t>
            </a:r>
          </a:p>
          <a:p>
            <a:pPr marL="457200" indent="-457200" algn="just" eaLnBrk="0" hangingPunct="0">
              <a:buFont typeface="Arial" panose="020B0604020202020204" pitchFamily="34" charset="0"/>
              <a:buChar char="•"/>
            </a:pPr>
            <a:endParaRPr lang="en-US" sz="1800" dirty="0">
              <a:latin typeface="Times-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483" y="2292350"/>
            <a:ext cx="7772400" cy="1362075"/>
          </a:xfrm>
        </p:spPr>
        <p:txBody>
          <a:bodyPr/>
          <a:lstStyle/>
          <a:p>
            <a:pPr>
              <a:spcBef>
                <a:spcPct val="20000"/>
              </a:spcBef>
              <a:buClr>
                <a:schemeClr val="tx1"/>
              </a:buClr>
              <a:buSzPct val="60000"/>
            </a:pPr>
            <a:r>
              <a:rPr lang="en-US" altLang="en-GB" dirty="0">
                <a:solidFill>
                  <a:srgbClr val="000099"/>
                </a:solidFill>
                <a:latin typeface="Arial" panose="020B0604020202020204" pitchFamily="34" charset="0"/>
                <a:ea typeface="Arial" panose="020B0604020202020204" pitchFamily="34" charset="0"/>
              </a:rPr>
              <a:t>    Connecting Devices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228600" y="406400"/>
            <a:ext cx="3821880"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Connecting Devices</a:t>
            </a: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sp>
        <p:nvSpPr>
          <p:cNvPr id="80901" name="Rectangle 8"/>
          <p:cNvSpPr/>
          <p:nvPr/>
        </p:nvSpPr>
        <p:spPr>
          <a:xfrm>
            <a:off x="533400" y="1461039"/>
            <a:ext cx="8077200" cy="2862322"/>
          </a:xfrm>
          <a:prstGeom prst="rect">
            <a:avLst/>
          </a:prstGeom>
          <a:noFill/>
          <a:ln w="9525">
            <a:noFill/>
          </a:ln>
        </p:spPr>
        <p:txBody>
          <a:bodyPr>
            <a:spAutoFit/>
          </a:bodyPr>
          <a:lstStyle/>
          <a:p>
            <a:pPr marL="342900" indent="-342900">
              <a:buFont typeface="Arial" panose="020B0604020202020204" pitchFamily="34" charset="0"/>
              <a:buChar char="•"/>
            </a:pPr>
            <a:r>
              <a:rPr lang="en-IN" sz="2000" dirty="0">
                <a:latin typeface="Times-Roman"/>
              </a:rPr>
              <a:t>Hosts and networks do not normally operate in isolation.</a:t>
            </a:r>
          </a:p>
          <a:p>
            <a:pPr marL="342900" indent="-342900">
              <a:buFont typeface="Arial" panose="020B0604020202020204" pitchFamily="34" charset="0"/>
              <a:buChar char="•"/>
            </a:pPr>
            <a:r>
              <a:rPr lang="en-IN" sz="2000" b="1" dirty="0">
                <a:latin typeface="Times-Roman"/>
              </a:rPr>
              <a:t>Connecting devices </a:t>
            </a:r>
            <a:r>
              <a:rPr lang="en-IN" sz="2000" dirty="0">
                <a:latin typeface="Times-Roman"/>
              </a:rPr>
              <a:t>to connect hosts together to make a network or to connect networks together to make an internet.</a:t>
            </a:r>
          </a:p>
          <a:p>
            <a:pPr marL="342900" indent="-342900">
              <a:buFont typeface="Arial" panose="020B0604020202020204" pitchFamily="34" charset="0"/>
              <a:buChar char="•"/>
            </a:pPr>
            <a:r>
              <a:rPr lang="en-IN" sz="2000" dirty="0">
                <a:latin typeface="Times-Roman"/>
              </a:rPr>
              <a:t>Connecting devices can operate in different layers of the Internet model. </a:t>
            </a:r>
          </a:p>
          <a:p>
            <a:pPr marL="342900" indent="-342900">
              <a:buFont typeface="Arial" panose="020B0604020202020204" pitchFamily="34" charset="0"/>
              <a:buChar char="•"/>
            </a:pPr>
            <a:r>
              <a:rPr lang="en-IN" sz="2000" dirty="0">
                <a:latin typeface="Times-Roman"/>
              </a:rPr>
              <a:t>Three kinds of </a:t>
            </a:r>
            <a:r>
              <a:rPr lang="en-IN" sz="2000" i="1" dirty="0">
                <a:latin typeface="Times-Roman"/>
              </a:rPr>
              <a:t>connecting devices: </a:t>
            </a:r>
          </a:p>
          <a:p>
            <a:pPr marL="800100" lvl="1" indent="-342900">
              <a:buFont typeface="Arial" panose="020B0604020202020204" pitchFamily="34" charset="0"/>
              <a:buChar char="•"/>
            </a:pPr>
            <a:r>
              <a:rPr lang="en-IN" sz="2000" dirty="0">
                <a:latin typeface="Times-Roman"/>
              </a:rPr>
              <a:t>Hubs </a:t>
            </a:r>
          </a:p>
          <a:p>
            <a:pPr marL="800100" lvl="1" indent="-342900">
              <a:buFont typeface="Arial" panose="020B0604020202020204" pitchFamily="34" charset="0"/>
              <a:buChar char="•"/>
            </a:pPr>
            <a:r>
              <a:rPr lang="en-IN" sz="2000" dirty="0">
                <a:latin typeface="Times-Roman"/>
              </a:rPr>
              <a:t>Link-layer switches</a:t>
            </a:r>
          </a:p>
          <a:p>
            <a:pPr marL="800100" lvl="1" indent="-342900">
              <a:buFont typeface="Arial" panose="020B0604020202020204" pitchFamily="34" charset="0"/>
              <a:buChar char="•"/>
            </a:pPr>
            <a:r>
              <a:rPr lang="en-IN" sz="2000" dirty="0">
                <a:latin typeface="Times-Roman"/>
              </a:rPr>
              <a:t>Routers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228600" y="406400"/>
            <a:ext cx="3821880"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Connecting Devices</a:t>
            </a: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pic>
        <p:nvPicPr>
          <p:cNvPr id="6" name="Picture 5"/>
          <p:cNvPicPr>
            <a:picLocks noChangeAspect="1"/>
          </p:cNvPicPr>
          <p:nvPr/>
        </p:nvPicPr>
        <p:blipFill>
          <a:blip r:embed="rId3"/>
          <a:stretch>
            <a:fillRect/>
          </a:stretch>
        </p:blipFill>
        <p:spPr>
          <a:xfrm>
            <a:off x="971600" y="1988840"/>
            <a:ext cx="7258000" cy="3312368"/>
          </a:xfrm>
          <a:prstGeom prst="rect">
            <a:avLst/>
          </a:prstGeom>
        </p:spPr>
      </p:pic>
    </p:spTree>
    <p:extLst>
      <p:ext uri="{BB962C8B-B14F-4D97-AF65-F5344CB8AC3E}">
        <p14:creationId xmlns:p14="http://schemas.microsoft.com/office/powerpoint/2010/main" val="743345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228600" y="406400"/>
            <a:ext cx="958917"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Hub</a:t>
            </a: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sp>
        <p:nvSpPr>
          <p:cNvPr id="80901" name="Rectangle 8"/>
          <p:cNvSpPr/>
          <p:nvPr/>
        </p:nvSpPr>
        <p:spPr>
          <a:xfrm>
            <a:off x="533400" y="1461039"/>
            <a:ext cx="8077200" cy="3170099"/>
          </a:xfrm>
          <a:prstGeom prst="rect">
            <a:avLst/>
          </a:prstGeom>
          <a:noFill/>
          <a:ln w="9525">
            <a:noFill/>
          </a:ln>
        </p:spPr>
        <p:txBody>
          <a:bodyPr>
            <a:spAutoFit/>
          </a:bodyPr>
          <a:lstStyle/>
          <a:p>
            <a:pPr marL="342900" indent="-342900">
              <a:buFont typeface="Arial" panose="020B0604020202020204" pitchFamily="34" charset="0"/>
              <a:buChar char="•"/>
            </a:pPr>
            <a:r>
              <a:rPr lang="en-IN" sz="2000" dirty="0">
                <a:latin typeface="Times-Roman"/>
              </a:rPr>
              <a:t>Hub  -physical layer </a:t>
            </a:r>
          </a:p>
          <a:p>
            <a:pPr marL="342900" indent="-342900">
              <a:buFont typeface="Arial" panose="020B0604020202020204" pitchFamily="34" charset="0"/>
              <a:buChar char="•"/>
            </a:pPr>
            <a:r>
              <a:rPr lang="en-IN" sz="2000" dirty="0">
                <a:latin typeface="Times-Roman"/>
              </a:rPr>
              <a:t>Signals that carry information within a network can travel a fixed distance before attenuation endangers the integrity of the data.</a:t>
            </a:r>
          </a:p>
          <a:p>
            <a:pPr marL="342900" indent="-342900">
              <a:buFont typeface="Arial" panose="020B0604020202020204" pitchFamily="34" charset="0"/>
              <a:buChar char="•"/>
            </a:pPr>
            <a:r>
              <a:rPr lang="en-IN" sz="2000" dirty="0">
                <a:latin typeface="Times-Roman"/>
              </a:rPr>
              <a:t> A repeater receives a signal and, before it becomes too weak or corrupted,</a:t>
            </a:r>
          </a:p>
          <a:p>
            <a:pPr marL="342900" indent="-342900">
              <a:buFont typeface="Arial" panose="020B0604020202020204" pitchFamily="34" charset="0"/>
              <a:buChar char="•"/>
            </a:pPr>
            <a:r>
              <a:rPr lang="en-IN" sz="2000" dirty="0">
                <a:latin typeface="Times-Roman"/>
              </a:rPr>
              <a:t>regenerates and retimes the original bit pattern. </a:t>
            </a:r>
          </a:p>
          <a:p>
            <a:pPr marL="342900" indent="-342900">
              <a:buFont typeface="Arial" panose="020B0604020202020204" pitchFamily="34" charset="0"/>
              <a:buChar char="•"/>
            </a:pPr>
            <a:r>
              <a:rPr lang="en-IN" sz="2000" dirty="0">
                <a:latin typeface="Times-Roman"/>
              </a:rPr>
              <a:t>The repeater then sends the refreshed signal. </a:t>
            </a:r>
          </a:p>
          <a:p>
            <a:pPr marL="342900" indent="-342900">
              <a:buFont typeface="Arial" panose="020B0604020202020204" pitchFamily="34" charset="0"/>
              <a:buChar char="•"/>
            </a:pPr>
            <a:r>
              <a:rPr lang="en-IN" sz="2000" dirty="0">
                <a:latin typeface="Times-Roman"/>
              </a:rPr>
              <a:t>Ethernet LANs -bus topology - repeater</a:t>
            </a:r>
          </a:p>
          <a:p>
            <a:pPr marL="342900" indent="-342900">
              <a:buFont typeface="Arial" panose="020B0604020202020204" pitchFamily="34" charset="0"/>
              <a:buChar char="•"/>
            </a:pPr>
            <a:r>
              <a:rPr lang="en-IN" sz="2000" dirty="0">
                <a:latin typeface="Times-Roman"/>
              </a:rPr>
              <a:t>Ethernet LANs - star topology- repeater is a multiport device : hub-connecting &amp; as a repeater</a:t>
            </a:r>
          </a:p>
        </p:txBody>
      </p:sp>
    </p:spTree>
    <p:extLst>
      <p:ext uri="{BB962C8B-B14F-4D97-AF65-F5344CB8AC3E}">
        <p14:creationId xmlns:p14="http://schemas.microsoft.com/office/powerpoint/2010/main" val="2194348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228600" y="406400"/>
            <a:ext cx="958917"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Hub</a:t>
            </a: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pic>
        <p:nvPicPr>
          <p:cNvPr id="3" name="Picture 2">
            <a:extLst>
              <a:ext uri="{FF2B5EF4-FFF2-40B4-BE49-F238E27FC236}">
                <a16:creationId xmlns:a16="http://schemas.microsoft.com/office/drawing/2014/main" id="{C831C639-F81F-FEEE-E5B4-FAA628DDDB7A}"/>
              </a:ext>
            </a:extLst>
          </p:cNvPr>
          <p:cNvPicPr>
            <a:picLocks noChangeAspect="1"/>
          </p:cNvPicPr>
          <p:nvPr/>
        </p:nvPicPr>
        <p:blipFill>
          <a:blip r:embed="rId3"/>
          <a:stretch>
            <a:fillRect/>
          </a:stretch>
        </p:blipFill>
        <p:spPr>
          <a:xfrm>
            <a:off x="1000125" y="1785937"/>
            <a:ext cx="7143750" cy="3286125"/>
          </a:xfrm>
          <a:prstGeom prst="rect">
            <a:avLst/>
          </a:prstGeom>
        </p:spPr>
      </p:pic>
      <p:pic>
        <p:nvPicPr>
          <p:cNvPr id="5" name="Picture 4">
            <a:extLst>
              <a:ext uri="{FF2B5EF4-FFF2-40B4-BE49-F238E27FC236}">
                <a16:creationId xmlns:a16="http://schemas.microsoft.com/office/drawing/2014/main" id="{235EB02E-62F9-57FE-27CD-548D7A57FB3B}"/>
              </a:ext>
            </a:extLst>
          </p:cNvPr>
          <p:cNvPicPr>
            <a:picLocks noChangeAspect="1"/>
          </p:cNvPicPr>
          <p:nvPr/>
        </p:nvPicPr>
        <p:blipFill>
          <a:blip r:embed="rId4"/>
          <a:stretch>
            <a:fillRect/>
          </a:stretch>
        </p:blipFill>
        <p:spPr>
          <a:xfrm>
            <a:off x="2411760" y="5007668"/>
            <a:ext cx="3762375" cy="733425"/>
          </a:xfrm>
          <a:prstGeom prst="rect">
            <a:avLst/>
          </a:prstGeom>
        </p:spPr>
      </p:pic>
    </p:spTree>
    <p:extLst>
      <p:ext uri="{BB962C8B-B14F-4D97-AF65-F5344CB8AC3E}">
        <p14:creationId xmlns:p14="http://schemas.microsoft.com/office/powerpoint/2010/main" val="1463175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228600" y="406400"/>
            <a:ext cx="3299878"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Link layer Switch</a:t>
            </a: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sp>
        <p:nvSpPr>
          <p:cNvPr id="80901" name="Rectangle 8"/>
          <p:cNvSpPr/>
          <p:nvPr/>
        </p:nvSpPr>
        <p:spPr>
          <a:xfrm>
            <a:off x="533400" y="1461039"/>
            <a:ext cx="8077200" cy="1231106"/>
          </a:xfrm>
          <a:prstGeom prst="rect">
            <a:avLst/>
          </a:prstGeom>
          <a:noFill/>
          <a:ln w="9525">
            <a:noFill/>
          </a:ln>
        </p:spPr>
        <p:txBody>
          <a:bodyPr>
            <a:spAutoFit/>
          </a:bodyPr>
          <a:lstStyle/>
          <a:p>
            <a:pPr marL="285750" indent="-285750" algn="l">
              <a:buFont typeface="Arial" panose="020B0604020202020204" pitchFamily="34" charset="0"/>
              <a:buChar char="•"/>
            </a:pPr>
            <a:r>
              <a:rPr lang="en-US" sz="1800" b="0" i="0" u="none" strike="noStrike" baseline="0" dirty="0">
                <a:latin typeface="Times-Roman"/>
              </a:rPr>
              <a:t>It has </a:t>
            </a:r>
            <a:r>
              <a:rPr lang="en-US" sz="1800" b="1" i="0" u="none" strike="noStrike" baseline="0" dirty="0">
                <a:latin typeface="Times-Bold"/>
              </a:rPr>
              <a:t>filtering </a:t>
            </a:r>
            <a:r>
              <a:rPr lang="en-US" sz="1800" b="0" i="0" u="none" strike="noStrike" baseline="0" dirty="0">
                <a:latin typeface="Times-Roman"/>
              </a:rPr>
              <a:t>capability. </a:t>
            </a:r>
          </a:p>
          <a:p>
            <a:pPr marL="285750" indent="-285750" algn="l">
              <a:buFont typeface="Arial" panose="020B0604020202020204" pitchFamily="34" charset="0"/>
              <a:buChar char="•"/>
            </a:pPr>
            <a:r>
              <a:rPr lang="en-US" sz="1800" b="0" i="0" u="none" strike="noStrike" baseline="0" dirty="0">
                <a:latin typeface="Times-Roman"/>
              </a:rPr>
              <a:t>It can check the destination address of a frame and can decide from which outgoing port the frame should be sent.</a:t>
            </a:r>
          </a:p>
          <a:p>
            <a:pPr marL="285750" indent="-285750" algn="l">
              <a:buFont typeface="Arial" panose="020B0604020202020204" pitchFamily="34" charset="0"/>
              <a:buChar char="•"/>
            </a:pPr>
            <a:endParaRPr lang="en-IN" sz="2000" dirty="0">
              <a:latin typeface="Times-Roman"/>
            </a:endParaRPr>
          </a:p>
        </p:txBody>
      </p:sp>
      <p:pic>
        <p:nvPicPr>
          <p:cNvPr id="3" name="Picture 2">
            <a:extLst>
              <a:ext uri="{FF2B5EF4-FFF2-40B4-BE49-F238E27FC236}">
                <a16:creationId xmlns:a16="http://schemas.microsoft.com/office/drawing/2014/main" id="{B29B6577-33CA-AF98-8416-75D5334ADD98}"/>
              </a:ext>
            </a:extLst>
          </p:cNvPr>
          <p:cNvPicPr>
            <a:picLocks noChangeAspect="1"/>
          </p:cNvPicPr>
          <p:nvPr/>
        </p:nvPicPr>
        <p:blipFill>
          <a:blip r:embed="rId3"/>
          <a:stretch>
            <a:fillRect/>
          </a:stretch>
        </p:blipFill>
        <p:spPr>
          <a:xfrm>
            <a:off x="717550" y="2492896"/>
            <a:ext cx="7696200" cy="3019425"/>
          </a:xfrm>
          <a:prstGeom prst="rect">
            <a:avLst/>
          </a:prstGeom>
        </p:spPr>
      </p:pic>
      <p:pic>
        <p:nvPicPr>
          <p:cNvPr id="5" name="Picture 4">
            <a:extLst>
              <a:ext uri="{FF2B5EF4-FFF2-40B4-BE49-F238E27FC236}">
                <a16:creationId xmlns:a16="http://schemas.microsoft.com/office/drawing/2014/main" id="{D431AE0E-27F6-8397-4996-57AC124CD3E7}"/>
              </a:ext>
            </a:extLst>
          </p:cNvPr>
          <p:cNvPicPr>
            <a:picLocks noChangeAspect="1"/>
          </p:cNvPicPr>
          <p:nvPr/>
        </p:nvPicPr>
        <p:blipFill>
          <a:blip r:embed="rId4"/>
          <a:stretch>
            <a:fillRect/>
          </a:stretch>
        </p:blipFill>
        <p:spPr>
          <a:xfrm>
            <a:off x="3435350" y="2508861"/>
            <a:ext cx="5076825" cy="704850"/>
          </a:xfrm>
          <a:prstGeom prst="rect">
            <a:avLst/>
          </a:prstGeom>
        </p:spPr>
      </p:pic>
      <p:pic>
        <p:nvPicPr>
          <p:cNvPr id="7" name="Picture 6">
            <a:extLst>
              <a:ext uri="{FF2B5EF4-FFF2-40B4-BE49-F238E27FC236}">
                <a16:creationId xmlns:a16="http://schemas.microsoft.com/office/drawing/2014/main" id="{1EDD7620-840F-0877-5F72-42CDD2506D9C}"/>
              </a:ext>
            </a:extLst>
          </p:cNvPr>
          <p:cNvPicPr>
            <a:picLocks noChangeAspect="1"/>
          </p:cNvPicPr>
          <p:nvPr/>
        </p:nvPicPr>
        <p:blipFill>
          <a:blip r:embed="rId5"/>
          <a:stretch>
            <a:fillRect/>
          </a:stretch>
        </p:blipFill>
        <p:spPr>
          <a:xfrm>
            <a:off x="1391791" y="5396961"/>
            <a:ext cx="6810375" cy="723900"/>
          </a:xfrm>
          <a:prstGeom prst="rect">
            <a:avLst/>
          </a:prstGeom>
        </p:spPr>
      </p:pic>
    </p:spTree>
    <p:extLst>
      <p:ext uri="{BB962C8B-B14F-4D97-AF65-F5344CB8AC3E}">
        <p14:creationId xmlns:p14="http://schemas.microsoft.com/office/powerpoint/2010/main" val="3827336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228600" y="406400"/>
            <a:ext cx="3843873"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Transparent Switch</a:t>
            </a: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sp>
        <p:nvSpPr>
          <p:cNvPr id="80901" name="Rectangle 8"/>
          <p:cNvSpPr/>
          <p:nvPr/>
        </p:nvSpPr>
        <p:spPr>
          <a:xfrm>
            <a:off x="533400" y="1461039"/>
            <a:ext cx="8077200" cy="3447098"/>
          </a:xfrm>
          <a:prstGeom prst="rect">
            <a:avLst/>
          </a:prstGeom>
          <a:noFill/>
          <a:ln w="9525">
            <a:noFill/>
          </a:ln>
        </p:spPr>
        <p:txBody>
          <a:bodyPr>
            <a:spAutoFit/>
          </a:bodyPr>
          <a:lstStyle/>
          <a:p>
            <a:pPr marL="285750" indent="-285750" algn="l">
              <a:buFont typeface="Arial" panose="020B0604020202020204" pitchFamily="34" charset="0"/>
              <a:buChar char="•"/>
            </a:pPr>
            <a:r>
              <a:rPr lang="en-US" sz="1800" b="0" i="0" u="none" strike="noStrike" baseline="0" dirty="0">
                <a:solidFill>
                  <a:srgbClr val="000000"/>
                </a:solidFill>
                <a:latin typeface="Times-Roman"/>
              </a:rPr>
              <a:t>A </a:t>
            </a:r>
            <a:r>
              <a:rPr lang="en-US" sz="1800" b="1" i="0" u="none" strike="noStrike" baseline="0" dirty="0">
                <a:solidFill>
                  <a:srgbClr val="000000"/>
                </a:solidFill>
                <a:latin typeface="Times-Bold"/>
              </a:rPr>
              <a:t>transparent switch </a:t>
            </a:r>
            <a:r>
              <a:rPr lang="en-US" sz="1800" b="0" i="0" u="none" strike="noStrike" baseline="0" dirty="0">
                <a:solidFill>
                  <a:srgbClr val="000000"/>
                </a:solidFill>
                <a:latin typeface="Times-Roman"/>
              </a:rPr>
              <a:t>is a switch in which the stations are completely unaware of the switch’s existence.</a:t>
            </a:r>
          </a:p>
          <a:p>
            <a:pPr marL="285750" indent="-285750" algn="l">
              <a:buFont typeface="Arial" panose="020B0604020202020204" pitchFamily="34" charset="0"/>
              <a:buChar char="•"/>
            </a:pPr>
            <a:r>
              <a:rPr lang="en-US" sz="1800" b="0" i="0" u="none" strike="noStrike" baseline="0" dirty="0">
                <a:solidFill>
                  <a:srgbClr val="000000"/>
                </a:solidFill>
                <a:latin typeface="Times-Roman"/>
              </a:rPr>
              <a:t> If a switch is added or deleted from the system, reconfiguration of the stations is unnecessary. </a:t>
            </a:r>
          </a:p>
          <a:p>
            <a:pPr marL="285750" indent="-285750" algn="l">
              <a:buFont typeface="Arial" panose="020B0604020202020204" pitchFamily="34" charset="0"/>
              <a:buChar char="•"/>
            </a:pPr>
            <a:r>
              <a:rPr lang="en-US" sz="1800" dirty="0">
                <a:solidFill>
                  <a:srgbClr val="000000"/>
                </a:solidFill>
                <a:latin typeface="Times-Roman"/>
              </a:rPr>
              <a:t>A </a:t>
            </a:r>
            <a:r>
              <a:rPr lang="en-US" sz="1800" b="0" i="0" u="none" strike="noStrike" baseline="0" dirty="0">
                <a:solidFill>
                  <a:srgbClr val="000000"/>
                </a:solidFill>
                <a:latin typeface="Times-Roman"/>
              </a:rPr>
              <a:t>system equipped with transparent switches must meet three criteria:</a:t>
            </a:r>
          </a:p>
          <a:p>
            <a:pPr algn="l"/>
            <a:r>
              <a:rPr lang="en-US" sz="1800" b="0" i="0" u="none" strike="noStrike" baseline="0" dirty="0">
                <a:solidFill>
                  <a:srgbClr val="00FFFF"/>
                </a:solidFill>
                <a:latin typeface="ZapfDingbats"/>
              </a:rPr>
              <a:t>❑ </a:t>
            </a:r>
            <a:r>
              <a:rPr lang="en-US" sz="1800" b="0" i="0" u="none" strike="noStrike" baseline="0" dirty="0">
                <a:solidFill>
                  <a:srgbClr val="000000"/>
                </a:solidFill>
                <a:latin typeface="Times-Roman"/>
              </a:rPr>
              <a:t>Frames must be forwarded from one station to another.</a:t>
            </a:r>
          </a:p>
          <a:p>
            <a:pPr algn="l"/>
            <a:r>
              <a:rPr lang="en-US" sz="1800" b="0" i="0" u="none" strike="noStrike" baseline="0" dirty="0">
                <a:solidFill>
                  <a:srgbClr val="00FFFF"/>
                </a:solidFill>
                <a:latin typeface="ZapfDingbats"/>
              </a:rPr>
              <a:t>❑ </a:t>
            </a:r>
            <a:r>
              <a:rPr lang="en-US" sz="1800" b="0" i="0" u="none" strike="noStrike" baseline="0" dirty="0">
                <a:solidFill>
                  <a:srgbClr val="000000"/>
                </a:solidFill>
                <a:latin typeface="Times-Roman"/>
              </a:rPr>
              <a:t>The forwarding table is automatically made by learning frame movements in the</a:t>
            </a:r>
          </a:p>
          <a:p>
            <a:pPr algn="l"/>
            <a:r>
              <a:rPr lang="en-IN" sz="1800" b="0" i="0" u="none" strike="noStrike" baseline="0" dirty="0">
                <a:solidFill>
                  <a:srgbClr val="000000"/>
                </a:solidFill>
                <a:latin typeface="Times-Roman"/>
              </a:rPr>
              <a:t>network.</a:t>
            </a:r>
          </a:p>
          <a:p>
            <a:pPr algn="l"/>
            <a:r>
              <a:rPr lang="en-US" sz="1800" b="0" i="0" u="none" strike="noStrike" baseline="0" dirty="0">
                <a:solidFill>
                  <a:srgbClr val="00FFFF"/>
                </a:solidFill>
                <a:latin typeface="ZapfDingbats"/>
              </a:rPr>
              <a:t>❑ </a:t>
            </a:r>
            <a:r>
              <a:rPr lang="en-US" sz="1800" b="0" i="0" u="none" strike="noStrike" baseline="0" dirty="0">
                <a:solidFill>
                  <a:srgbClr val="000000"/>
                </a:solidFill>
                <a:latin typeface="Times-Roman"/>
              </a:rPr>
              <a:t>Loops in the system must be prevented.</a:t>
            </a:r>
          </a:p>
          <a:p>
            <a:pPr algn="l"/>
            <a:r>
              <a:rPr lang="en-IN" sz="1800" b="1" i="1" u="none" strike="noStrike" baseline="0" dirty="0">
                <a:solidFill>
                  <a:srgbClr val="000000"/>
                </a:solidFill>
                <a:latin typeface="Times-BoldItalic"/>
              </a:rPr>
              <a:t>Forwarding</a:t>
            </a:r>
          </a:p>
          <a:p>
            <a:pPr algn="l"/>
            <a:r>
              <a:rPr lang="en-US" sz="1800" b="0" i="0" u="none" strike="noStrike" baseline="0" dirty="0">
                <a:solidFill>
                  <a:srgbClr val="000000"/>
                </a:solidFill>
                <a:latin typeface="Times-Roman"/>
              </a:rPr>
              <a:t>A transparent switch must correctly forward the frames</a:t>
            </a:r>
          </a:p>
          <a:p>
            <a:pPr algn="l"/>
            <a:endParaRPr lang="en-IN" sz="2000" dirty="0">
              <a:latin typeface="Times-Roman"/>
            </a:endParaRPr>
          </a:p>
        </p:txBody>
      </p:sp>
    </p:spTree>
    <p:extLst>
      <p:ext uri="{BB962C8B-B14F-4D97-AF65-F5344CB8AC3E}">
        <p14:creationId xmlns:p14="http://schemas.microsoft.com/office/powerpoint/2010/main" val="3241261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228600" y="406400"/>
            <a:ext cx="3946465"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Transparent Switch</a:t>
            </a: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sp>
        <p:nvSpPr>
          <p:cNvPr id="80901" name="Rectangle 8"/>
          <p:cNvSpPr/>
          <p:nvPr/>
        </p:nvSpPr>
        <p:spPr>
          <a:xfrm>
            <a:off x="533400" y="1461039"/>
            <a:ext cx="8077200" cy="2339102"/>
          </a:xfrm>
          <a:prstGeom prst="rect">
            <a:avLst/>
          </a:prstGeom>
          <a:noFill/>
          <a:ln w="9525">
            <a:noFill/>
          </a:ln>
        </p:spPr>
        <p:txBody>
          <a:bodyPr>
            <a:spAutoFit/>
          </a:bodyPr>
          <a:lstStyle/>
          <a:p>
            <a:pPr algn="l"/>
            <a:r>
              <a:rPr lang="en-IN" sz="1800" b="1" i="1" u="none" strike="noStrike" baseline="0" dirty="0">
                <a:latin typeface="Times-BoldItalic"/>
              </a:rPr>
              <a:t>Learning</a:t>
            </a:r>
          </a:p>
          <a:p>
            <a:pPr algn="l"/>
            <a:r>
              <a:rPr lang="en-US" sz="1800" b="0" i="0" u="none" strike="noStrike" baseline="0" dirty="0">
                <a:latin typeface="Times-Roman"/>
              </a:rPr>
              <a:t>The switching tables –static- manual entry during switch setup.</a:t>
            </a:r>
          </a:p>
          <a:p>
            <a:pPr algn="l"/>
            <a:r>
              <a:rPr lang="en-US" sz="1800" b="0" i="0" u="none" strike="noStrike" baseline="0" dirty="0">
                <a:latin typeface="Times-Roman"/>
              </a:rPr>
              <a:t>If a station was added or deleted / MAC address changed, the table had to be modified manually.</a:t>
            </a:r>
          </a:p>
          <a:p>
            <a:pPr algn="l"/>
            <a:r>
              <a:rPr lang="en-US" sz="1800" b="0" i="0" u="none" strike="noStrike" baseline="0" dirty="0">
                <a:latin typeface="Times-Roman"/>
              </a:rPr>
              <a:t>Solution: Dynamic table that maps addresses to ports (interfaces) automatically. </a:t>
            </a:r>
          </a:p>
          <a:p>
            <a:pPr algn="l"/>
            <a:r>
              <a:rPr lang="en-US" sz="1800" b="0" i="0" u="none" strike="noStrike" baseline="0" dirty="0">
                <a:latin typeface="Times-Roman"/>
              </a:rPr>
              <a:t>To make a table dynamic, we need a switch that gradually learns from the frames’ movements. </a:t>
            </a:r>
          </a:p>
          <a:p>
            <a:pPr algn="l"/>
            <a:endParaRPr lang="en-IN" sz="2000" dirty="0">
              <a:latin typeface="Times-Roman"/>
            </a:endParaRPr>
          </a:p>
        </p:txBody>
      </p:sp>
    </p:spTree>
    <p:extLst>
      <p:ext uri="{BB962C8B-B14F-4D97-AF65-F5344CB8AC3E}">
        <p14:creationId xmlns:p14="http://schemas.microsoft.com/office/powerpoint/2010/main" val="3444518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pic>
        <p:nvPicPr>
          <p:cNvPr id="3" name="Picture 2">
            <a:extLst>
              <a:ext uri="{FF2B5EF4-FFF2-40B4-BE49-F238E27FC236}">
                <a16:creationId xmlns:a16="http://schemas.microsoft.com/office/drawing/2014/main" id="{86E74571-C8DB-AD9D-6DB0-EDD4172F93EA}"/>
              </a:ext>
            </a:extLst>
          </p:cNvPr>
          <p:cNvPicPr>
            <a:picLocks noChangeAspect="1"/>
          </p:cNvPicPr>
          <p:nvPr/>
        </p:nvPicPr>
        <p:blipFill>
          <a:blip r:embed="rId3"/>
          <a:stretch>
            <a:fillRect/>
          </a:stretch>
        </p:blipFill>
        <p:spPr>
          <a:xfrm>
            <a:off x="791580" y="1628800"/>
            <a:ext cx="7560840" cy="4536504"/>
          </a:xfrm>
          <a:prstGeom prst="rect">
            <a:avLst/>
          </a:prstGeom>
        </p:spPr>
      </p:pic>
      <p:sp>
        <p:nvSpPr>
          <p:cNvPr id="5" name="Text Box 3">
            <a:extLst>
              <a:ext uri="{FF2B5EF4-FFF2-40B4-BE49-F238E27FC236}">
                <a16:creationId xmlns:a16="http://schemas.microsoft.com/office/drawing/2014/main" id="{18FF5F3A-B472-67DE-8327-AC40CA91DA0E}"/>
              </a:ext>
            </a:extLst>
          </p:cNvPr>
          <p:cNvSpPr txBox="1">
            <a:spLocks noChangeArrowheads="1"/>
          </p:cNvSpPr>
          <p:nvPr/>
        </p:nvSpPr>
        <p:spPr bwMode="auto">
          <a:xfrm>
            <a:off x="228600" y="406400"/>
            <a:ext cx="3946465"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Transparent Switch</a:t>
            </a: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Tree>
    <p:extLst>
      <p:ext uri="{BB962C8B-B14F-4D97-AF65-F5344CB8AC3E}">
        <p14:creationId xmlns:p14="http://schemas.microsoft.com/office/powerpoint/2010/main" val="3741923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sp>
        <p:nvSpPr>
          <p:cNvPr id="80901" name="Rectangle 8"/>
          <p:cNvSpPr/>
          <p:nvPr/>
        </p:nvSpPr>
        <p:spPr>
          <a:xfrm>
            <a:off x="533400" y="1461039"/>
            <a:ext cx="8077200" cy="1477328"/>
          </a:xfrm>
          <a:prstGeom prst="rect">
            <a:avLst/>
          </a:prstGeom>
          <a:noFill/>
          <a:ln w="9525">
            <a:noFill/>
          </a:ln>
        </p:spPr>
        <p:txBody>
          <a:bodyPr>
            <a:spAutoFit/>
          </a:bodyPr>
          <a:lstStyle/>
          <a:p>
            <a:pPr algn="l"/>
            <a:r>
              <a:rPr lang="en-IN" sz="1800" b="1" i="1" u="none" strike="noStrike" baseline="0" dirty="0">
                <a:latin typeface="Times-BoldItalic"/>
              </a:rPr>
              <a:t>Loop Problem</a:t>
            </a:r>
          </a:p>
          <a:p>
            <a:pPr algn="l"/>
            <a:r>
              <a:rPr lang="en-US" sz="1800" b="0" i="0" u="none" strike="noStrike" baseline="0" dirty="0">
                <a:latin typeface="Times-Roman"/>
              </a:rPr>
              <a:t> Redundant switches (more than one switch between a pair of LANs) to make the system more reliable. </a:t>
            </a:r>
          </a:p>
          <a:p>
            <a:pPr algn="l"/>
            <a:r>
              <a:rPr lang="en-US" sz="1800" b="0" i="0" u="none" strike="noStrike" baseline="0" dirty="0">
                <a:latin typeface="Times-Roman"/>
              </a:rPr>
              <a:t>Redundancy can create loops in the system - two or more broadcasting LANs are connected by more </a:t>
            </a:r>
            <a:r>
              <a:rPr lang="en-IN" sz="1800" b="0" i="0" u="none" strike="noStrike" baseline="0" dirty="0">
                <a:latin typeface="Times-Roman"/>
              </a:rPr>
              <a:t>than one switch.</a:t>
            </a:r>
            <a:endParaRPr lang="en-IN" sz="2000" dirty="0">
              <a:latin typeface="Times-Roman"/>
            </a:endParaRPr>
          </a:p>
        </p:txBody>
      </p:sp>
      <p:sp>
        <p:nvSpPr>
          <p:cNvPr id="3" name="Text Box 3">
            <a:extLst>
              <a:ext uri="{FF2B5EF4-FFF2-40B4-BE49-F238E27FC236}">
                <a16:creationId xmlns:a16="http://schemas.microsoft.com/office/drawing/2014/main" id="{826770B8-1C63-0386-3327-52CBD2247EB7}"/>
              </a:ext>
            </a:extLst>
          </p:cNvPr>
          <p:cNvSpPr txBox="1">
            <a:spLocks noChangeArrowheads="1"/>
          </p:cNvSpPr>
          <p:nvPr/>
        </p:nvSpPr>
        <p:spPr bwMode="auto">
          <a:xfrm>
            <a:off x="251520" y="313432"/>
            <a:ext cx="3946465"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Transparent Switch</a:t>
            </a: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Tree>
    <p:extLst>
      <p:ext uri="{BB962C8B-B14F-4D97-AF65-F5344CB8AC3E}">
        <p14:creationId xmlns:p14="http://schemas.microsoft.com/office/powerpoint/2010/main" val="159177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Uses and Benefits of Computer Network in Business Applications"/>
          <p:cNvPicPr>
            <a:picLocks noGrp="1" noChangeAspect="1"/>
          </p:cNvPicPr>
          <p:nvPr>
            <p:ph idx="1"/>
          </p:nvPr>
        </p:nvPicPr>
        <p:blipFill>
          <a:blip r:embed="rId2"/>
          <a:stretch>
            <a:fillRect/>
          </a:stretch>
        </p:blipFill>
        <p:spPr>
          <a:xfrm>
            <a:off x="88900" y="274638"/>
            <a:ext cx="4708525" cy="5803900"/>
          </a:xfrm>
        </p:spPr>
      </p:pic>
      <p:pic>
        <p:nvPicPr>
          <p:cNvPr id="9218" name="Picture 6" descr="Top Team Computer Networks - Home | Facebook"/>
          <p:cNvPicPr>
            <a:picLocks noChangeAspect="1"/>
          </p:cNvPicPr>
          <p:nvPr/>
        </p:nvPicPr>
        <p:blipFill>
          <a:blip r:embed="rId3"/>
          <a:stretch>
            <a:fillRect/>
          </a:stretch>
        </p:blipFill>
        <p:spPr>
          <a:xfrm>
            <a:off x="4957763" y="488950"/>
            <a:ext cx="4097337" cy="53736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pic>
        <p:nvPicPr>
          <p:cNvPr id="3" name="Picture 2">
            <a:extLst>
              <a:ext uri="{FF2B5EF4-FFF2-40B4-BE49-F238E27FC236}">
                <a16:creationId xmlns:a16="http://schemas.microsoft.com/office/drawing/2014/main" id="{EAA2F1F1-1F2F-12D3-9DAA-96FD60B47361}"/>
              </a:ext>
            </a:extLst>
          </p:cNvPr>
          <p:cNvPicPr>
            <a:picLocks noChangeAspect="1"/>
          </p:cNvPicPr>
          <p:nvPr/>
        </p:nvPicPr>
        <p:blipFill>
          <a:blip r:embed="rId3"/>
          <a:stretch>
            <a:fillRect/>
          </a:stretch>
        </p:blipFill>
        <p:spPr>
          <a:xfrm>
            <a:off x="1043608" y="-12081"/>
            <a:ext cx="7632848" cy="6779594"/>
          </a:xfrm>
          <a:prstGeom prst="rect">
            <a:avLst/>
          </a:prstGeom>
        </p:spPr>
      </p:pic>
    </p:spTree>
    <p:extLst>
      <p:ext uri="{BB962C8B-B14F-4D97-AF65-F5344CB8AC3E}">
        <p14:creationId xmlns:p14="http://schemas.microsoft.com/office/powerpoint/2010/main" val="359586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228600" y="406400"/>
            <a:ext cx="2822055"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a:t>
            </a:r>
            <a:r>
              <a:rPr lang="en-IN" sz="1800" b="1" i="1" u="none" strike="noStrike" baseline="0" dirty="0">
                <a:latin typeface="Times-BoldItalic"/>
              </a:rPr>
              <a:t>Spanning Tree Algorithm</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sp>
        <p:nvSpPr>
          <p:cNvPr id="80901" name="Rectangle 8"/>
          <p:cNvSpPr/>
          <p:nvPr/>
        </p:nvSpPr>
        <p:spPr>
          <a:xfrm>
            <a:off x="533400" y="1461039"/>
            <a:ext cx="8077200" cy="3416320"/>
          </a:xfrm>
          <a:prstGeom prst="rect">
            <a:avLst/>
          </a:prstGeom>
          <a:noFill/>
          <a:ln w="9525">
            <a:noFill/>
          </a:ln>
        </p:spPr>
        <p:txBody>
          <a:bodyPr>
            <a:spAutoFit/>
          </a:bodyPr>
          <a:lstStyle/>
          <a:p>
            <a:pPr algn="l"/>
            <a:r>
              <a:rPr lang="en-US" sz="1800" b="0" i="0" u="none" strike="noStrike" baseline="0" dirty="0">
                <a:solidFill>
                  <a:srgbClr val="000000"/>
                </a:solidFill>
                <a:latin typeface="Times-Roman"/>
              </a:rPr>
              <a:t>The process for finding the spanning tree involves three steps:</a:t>
            </a:r>
          </a:p>
          <a:p>
            <a:pPr algn="l"/>
            <a:r>
              <a:rPr lang="en-US" sz="1800" b="1" i="0" u="none" strike="noStrike" baseline="0" dirty="0">
                <a:solidFill>
                  <a:srgbClr val="00FFFF"/>
                </a:solidFill>
                <a:latin typeface="Times-Bold"/>
              </a:rPr>
              <a:t>1. </a:t>
            </a:r>
            <a:r>
              <a:rPr lang="en-US" sz="1800" b="0" i="0" u="none" strike="noStrike" baseline="0" dirty="0">
                <a:solidFill>
                  <a:srgbClr val="000000"/>
                </a:solidFill>
                <a:latin typeface="Times-Roman"/>
              </a:rPr>
              <a:t>Every switch has a built-in ID (normally the serial number, which is unique). Each</a:t>
            </a:r>
          </a:p>
          <a:p>
            <a:pPr algn="l"/>
            <a:r>
              <a:rPr lang="en-US" sz="1800" b="0" i="0" u="none" strike="noStrike" baseline="0" dirty="0">
                <a:solidFill>
                  <a:srgbClr val="000000"/>
                </a:solidFill>
                <a:latin typeface="Times-Roman"/>
              </a:rPr>
              <a:t>switch broadcasts this ID so that all switches know which one has the smallest ID.</a:t>
            </a:r>
          </a:p>
          <a:p>
            <a:pPr algn="l"/>
            <a:r>
              <a:rPr lang="en-US" sz="1800" b="0" i="0" u="none" strike="noStrike" baseline="0" dirty="0">
                <a:solidFill>
                  <a:srgbClr val="000000"/>
                </a:solidFill>
                <a:latin typeface="Times-Roman"/>
              </a:rPr>
              <a:t>The switch with the smallest ID is selected as the </a:t>
            </a:r>
            <a:r>
              <a:rPr lang="en-US" sz="1800" b="0" i="1" u="none" strike="noStrike" baseline="0" dirty="0">
                <a:solidFill>
                  <a:srgbClr val="000000"/>
                </a:solidFill>
                <a:latin typeface="Times-Italic"/>
              </a:rPr>
              <a:t>root </a:t>
            </a:r>
            <a:r>
              <a:rPr lang="en-US" sz="1800" b="0" i="0" u="none" strike="noStrike" baseline="0" dirty="0">
                <a:solidFill>
                  <a:srgbClr val="000000"/>
                </a:solidFill>
                <a:latin typeface="Times-Roman"/>
              </a:rPr>
              <a:t>switch (root of the tree). </a:t>
            </a:r>
          </a:p>
          <a:p>
            <a:pPr algn="l"/>
            <a:r>
              <a:rPr lang="en-US" sz="1800" b="1" i="0" u="none" strike="noStrike" baseline="0" dirty="0">
                <a:solidFill>
                  <a:srgbClr val="00FFFF"/>
                </a:solidFill>
                <a:latin typeface="Times-Bold"/>
              </a:rPr>
              <a:t>2. </a:t>
            </a:r>
            <a:r>
              <a:rPr lang="en-US" sz="1800" b="0" i="0" u="none" strike="noStrike" baseline="0" dirty="0">
                <a:solidFill>
                  <a:srgbClr val="000000"/>
                </a:solidFill>
                <a:latin typeface="Times-Roman"/>
              </a:rPr>
              <a:t>The algorithm tries to find the shortest path (a path with the shortest cost) from the root switch to every other switch or LAN. The shortest path can be found by examining the total cost from the root switch to the destination-Dijkstra algorithm </a:t>
            </a:r>
          </a:p>
          <a:p>
            <a:pPr algn="l"/>
            <a:r>
              <a:rPr lang="en-US" sz="1800" b="1" dirty="0">
                <a:solidFill>
                  <a:srgbClr val="00FFFF"/>
                </a:solidFill>
                <a:latin typeface="Times-Bold"/>
              </a:rPr>
              <a:t>3</a:t>
            </a:r>
            <a:r>
              <a:rPr lang="en-US" sz="1800" b="1" i="0" u="none" strike="noStrike" baseline="0" dirty="0">
                <a:solidFill>
                  <a:srgbClr val="00FFFF"/>
                </a:solidFill>
                <a:latin typeface="Times-Bold"/>
              </a:rPr>
              <a:t>. </a:t>
            </a:r>
            <a:r>
              <a:rPr lang="en-US" sz="1800" b="0" i="0" u="none" strike="noStrike" baseline="0" dirty="0">
                <a:latin typeface="Times-Roman"/>
              </a:rPr>
              <a:t>The combination of the shortest paths creates the shortest tree</a:t>
            </a:r>
          </a:p>
          <a:p>
            <a:pPr algn="l"/>
            <a:r>
              <a:rPr lang="en-US" sz="1800" b="1" i="0" u="none" strike="noStrike" baseline="0" dirty="0">
                <a:solidFill>
                  <a:srgbClr val="00FFFF"/>
                </a:solidFill>
                <a:latin typeface="Times-Bold"/>
              </a:rPr>
              <a:t>4. </a:t>
            </a:r>
            <a:r>
              <a:rPr lang="en-US" sz="1800" b="0" i="0" u="none" strike="noStrike" baseline="0" dirty="0">
                <a:solidFill>
                  <a:srgbClr val="000000"/>
                </a:solidFill>
                <a:latin typeface="Times-Roman"/>
              </a:rPr>
              <a:t>Based on the spanning tree, we mark the ports that are part of it, the </a:t>
            </a:r>
            <a:r>
              <a:rPr lang="en-US" sz="1800" b="1" i="0" u="none" strike="noStrike" baseline="0" dirty="0">
                <a:solidFill>
                  <a:srgbClr val="000000"/>
                </a:solidFill>
                <a:latin typeface="Times-Bold"/>
              </a:rPr>
              <a:t>forwarding</a:t>
            </a:r>
          </a:p>
          <a:p>
            <a:pPr algn="l"/>
            <a:r>
              <a:rPr lang="en-US" sz="1800" b="1" i="0" u="none" strike="noStrike" baseline="0" dirty="0">
                <a:solidFill>
                  <a:srgbClr val="000000"/>
                </a:solidFill>
                <a:latin typeface="Times-Bold"/>
              </a:rPr>
              <a:t>ports, </a:t>
            </a:r>
            <a:r>
              <a:rPr lang="en-US" sz="1800" b="0" i="0" u="none" strike="noStrike" baseline="0" dirty="0">
                <a:solidFill>
                  <a:srgbClr val="000000"/>
                </a:solidFill>
                <a:latin typeface="Times-Roman"/>
              </a:rPr>
              <a:t>which forward a frame that the switch receives. We also mark those ports</a:t>
            </a:r>
          </a:p>
          <a:p>
            <a:pPr algn="l"/>
            <a:r>
              <a:rPr lang="en-US" sz="1800" b="0" i="0" u="none" strike="noStrike" baseline="0" dirty="0">
                <a:solidFill>
                  <a:srgbClr val="000000"/>
                </a:solidFill>
                <a:latin typeface="Times-Roman"/>
              </a:rPr>
              <a:t>that are not part of the spanning tree, the </a:t>
            </a:r>
            <a:r>
              <a:rPr lang="en-US" sz="1800" b="1" i="0" u="none" strike="noStrike" baseline="0" dirty="0">
                <a:solidFill>
                  <a:srgbClr val="000000"/>
                </a:solidFill>
                <a:latin typeface="Times-Bold"/>
              </a:rPr>
              <a:t>blocking ports, </a:t>
            </a:r>
            <a:r>
              <a:rPr lang="en-US" sz="1800" b="0" i="0" u="none" strike="noStrike" baseline="0" dirty="0">
                <a:solidFill>
                  <a:srgbClr val="000000"/>
                </a:solidFill>
                <a:latin typeface="Times-Roman"/>
              </a:rPr>
              <a:t>which block the frames</a:t>
            </a:r>
          </a:p>
          <a:p>
            <a:pPr algn="l"/>
            <a:r>
              <a:rPr lang="en-US" sz="1800" b="0" i="0" u="none" strike="noStrike" baseline="0" dirty="0">
                <a:solidFill>
                  <a:srgbClr val="000000"/>
                </a:solidFill>
                <a:latin typeface="Times-Roman"/>
              </a:rPr>
              <a:t>received by the switch. </a:t>
            </a:r>
            <a:endParaRPr lang="en-IN" sz="2000" dirty="0">
              <a:latin typeface="Times-Roman"/>
            </a:endParaRPr>
          </a:p>
        </p:txBody>
      </p:sp>
    </p:spTree>
    <p:extLst>
      <p:ext uri="{BB962C8B-B14F-4D97-AF65-F5344CB8AC3E}">
        <p14:creationId xmlns:p14="http://schemas.microsoft.com/office/powerpoint/2010/main" val="1092036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pic>
        <p:nvPicPr>
          <p:cNvPr id="3" name="Picture 2">
            <a:extLst>
              <a:ext uri="{FF2B5EF4-FFF2-40B4-BE49-F238E27FC236}">
                <a16:creationId xmlns:a16="http://schemas.microsoft.com/office/drawing/2014/main" id="{87F3772A-B9BA-CC3D-72EE-7688A9570F5E}"/>
              </a:ext>
            </a:extLst>
          </p:cNvPr>
          <p:cNvPicPr>
            <a:picLocks noChangeAspect="1"/>
          </p:cNvPicPr>
          <p:nvPr/>
        </p:nvPicPr>
        <p:blipFill>
          <a:blip r:embed="rId3"/>
          <a:stretch>
            <a:fillRect/>
          </a:stretch>
        </p:blipFill>
        <p:spPr>
          <a:xfrm>
            <a:off x="1290637" y="538162"/>
            <a:ext cx="6562725" cy="5781675"/>
          </a:xfrm>
          <a:prstGeom prst="rect">
            <a:avLst/>
          </a:prstGeom>
        </p:spPr>
      </p:pic>
    </p:spTree>
    <p:extLst>
      <p:ext uri="{BB962C8B-B14F-4D97-AF65-F5344CB8AC3E}">
        <p14:creationId xmlns:p14="http://schemas.microsoft.com/office/powerpoint/2010/main" val="915729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pic>
        <p:nvPicPr>
          <p:cNvPr id="3" name="Picture 2">
            <a:extLst>
              <a:ext uri="{FF2B5EF4-FFF2-40B4-BE49-F238E27FC236}">
                <a16:creationId xmlns:a16="http://schemas.microsoft.com/office/drawing/2014/main" id="{87F3772A-B9BA-CC3D-72EE-7688A9570F5E}"/>
              </a:ext>
            </a:extLst>
          </p:cNvPr>
          <p:cNvPicPr>
            <a:picLocks noChangeAspect="1"/>
          </p:cNvPicPr>
          <p:nvPr/>
        </p:nvPicPr>
        <p:blipFill>
          <a:blip r:embed="rId3"/>
          <a:stretch>
            <a:fillRect/>
          </a:stretch>
        </p:blipFill>
        <p:spPr>
          <a:xfrm>
            <a:off x="1290637" y="538162"/>
            <a:ext cx="6562725" cy="5781675"/>
          </a:xfrm>
          <a:prstGeom prst="rect">
            <a:avLst/>
          </a:prstGeom>
        </p:spPr>
      </p:pic>
    </p:spTree>
    <p:extLst>
      <p:ext uri="{BB962C8B-B14F-4D97-AF65-F5344CB8AC3E}">
        <p14:creationId xmlns:p14="http://schemas.microsoft.com/office/powerpoint/2010/main" val="1113001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pic>
        <p:nvPicPr>
          <p:cNvPr id="4" name="Picture 3">
            <a:extLst>
              <a:ext uri="{FF2B5EF4-FFF2-40B4-BE49-F238E27FC236}">
                <a16:creationId xmlns:a16="http://schemas.microsoft.com/office/drawing/2014/main" id="{3A4541BC-466E-F04E-C301-F03E8F575007}"/>
              </a:ext>
            </a:extLst>
          </p:cNvPr>
          <p:cNvPicPr>
            <a:picLocks noChangeAspect="1"/>
          </p:cNvPicPr>
          <p:nvPr/>
        </p:nvPicPr>
        <p:blipFill>
          <a:blip r:embed="rId3"/>
          <a:stretch>
            <a:fillRect/>
          </a:stretch>
        </p:blipFill>
        <p:spPr>
          <a:xfrm>
            <a:off x="1228725" y="1862137"/>
            <a:ext cx="6686550" cy="3133725"/>
          </a:xfrm>
          <a:prstGeom prst="rect">
            <a:avLst/>
          </a:prstGeom>
        </p:spPr>
      </p:pic>
    </p:spTree>
    <p:extLst>
      <p:ext uri="{BB962C8B-B14F-4D97-AF65-F5344CB8AC3E}">
        <p14:creationId xmlns:p14="http://schemas.microsoft.com/office/powerpoint/2010/main" val="3718478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sp>
        <p:nvSpPr>
          <p:cNvPr id="80901" name="Rectangle 8"/>
          <p:cNvSpPr/>
          <p:nvPr/>
        </p:nvSpPr>
        <p:spPr>
          <a:xfrm>
            <a:off x="533400" y="1461039"/>
            <a:ext cx="8077200" cy="1200329"/>
          </a:xfrm>
          <a:prstGeom prst="rect">
            <a:avLst/>
          </a:prstGeom>
          <a:noFill/>
          <a:ln w="9525">
            <a:noFill/>
          </a:ln>
        </p:spPr>
        <p:txBody>
          <a:bodyPr>
            <a:spAutoFit/>
          </a:bodyPr>
          <a:lstStyle/>
          <a:p>
            <a:pPr algn="l"/>
            <a:r>
              <a:rPr lang="en-IN" sz="1800" b="1" i="1" u="none" strike="noStrike" baseline="0" dirty="0">
                <a:solidFill>
                  <a:srgbClr val="00FFFF"/>
                </a:solidFill>
                <a:latin typeface="Times-BoldItalic"/>
              </a:rPr>
              <a:t>Advantages of Switches</a:t>
            </a:r>
          </a:p>
          <a:p>
            <a:pPr algn="l"/>
            <a:r>
              <a:rPr lang="en-US" sz="1800" b="0" i="0" u="none" strike="noStrike" baseline="0" dirty="0">
                <a:solidFill>
                  <a:srgbClr val="000000"/>
                </a:solidFill>
                <a:latin typeface="Times-Roman"/>
              </a:rPr>
              <a:t>A link-layer switch has several advantages over a hub. </a:t>
            </a:r>
          </a:p>
          <a:p>
            <a:pPr marL="285750" indent="-285750" algn="l">
              <a:buFont typeface="Arial" panose="020B0604020202020204" pitchFamily="34" charset="0"/>
              <a:buChar char="•"/>
            </a:pPr>
            <a:r>
              <a:rPr lang="en-IN" sz="1800" b="1" i="1" u="none" strike="noStrike" baseline="0" dirty="0">
                <a:solidFill>
                  <a:srgbClr val="000000"/>
                </a:solidFill>
                <a:latin typeface="Times-BoldItalic"/>
              </a:rPr>
              <a:t>Collision Elimination</a:t>
            </a:r>
          </a:p>
          <a:p>
            <a:pPr marL="285750" indent="-285750" algn="l">
              <a:buFont typeface="Arial" panose="020B0604020202020204" pitchFamily="34" charset="0"/>
              <a:buChar char="•"/>
            </a:pPr>
            <a:r>
              <a:rPr lang="en-IN" sz="1800" b="1" i="1" u="none" strike="noStrike" baseline="0" dirty="0">
                <a:solidFill>
                  <a:srgbClr val="000000"/>
                </a:solidFill>
                <a:latin typeface="Times-BoldItalic"/>
              </a:rPr>
              <a:t>Connecting Heterogenous Devices</a:t>
            </a:r>
            <a:endParaRPr lang="en-IN" sz="2000" dirty="0">
              <a:latin typeface="Times-Roman"/>
            </a:endParaRPr>
          </a:p>
        </p:txBody>
      </p:sp>
    </p:spTree>
    <p:extLst>
      <p:ext uri="{BB962C8B-B14F-4D97-AF65-F5344CB8AC3E}">
        <p14:creationId xmlns:p14="http://schemas.microsoft.com/office/powerpoint/2010/main" val="1253931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228600" y="406400"/>
            <a:ext cx="1620957"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a:t>
            </a:r>
            <a:r>
              <a:rPr lang="en-US" b="1" dirty="0">
                <a:effectLst>
                  <a:outerShdw blurRad="38100" dist="38100" dir="2700000" algn="tl">
                    <a:srgbClr val="C0C0C0"/>
                  </a:outerShdw>
                </a:effectLst>
                <a:latin typeface="Times" pitchFamily="18" charset="0"/>
              </a:rPr>
              <a:t>Router</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sp>
        <p:nvSpPr>
          <p:cNvPr id="80901" name="Rectangle 8"/>
          <p:cNvSpPr/>
          <p:nvPr/>
        </p:nvSpPr>
        <p:spPr>
          <a:xfrm>
            <a:off x="533400" y="1461039"/>
            <a:ext cx="8077200" cy="4524315"/>
          </a:xfrm>
          <a:prstGeom prst="rect">
            <a:avLst/>
          </a:prstGeom>
          <a:noFill/>
          <a:ln w="9525">
            <a:noFill/>
          </a:ln>
        </p:spPr>
        <p:txBody>
          <a:bodyPr>
            <a:spAutoFit/>
          </a:bodyPr>
          <a:lstStyle/>
          <a:p>
            <a:pPr marL="285750" indent="-285750" algn="l">
              <a:buFont typeface="Arial" panose="020B0604020202020204" pitchFamily="34" charset="0"/>
              <a:buChar char="•"/>
            </a:pPr>
            <a:r>
              <a:rPr lang="en-IN" sz="1800" b="0" i="0" u="none" strike="noStrike" baseline="0" dirty="0">
                <a:latin typeface="Times-Roman"/>
              </a:rPr>
              <a:t>A </a:t>
            </a:r>
            <a:r>
              <a:rPr lang="en-US" sz="1800" b="1" i="0" u="none" strike="noStrike" baseline="0" dirty="0">
                <a:latin typeface="Times-Bold"/>
              </a:rPr>
              <a:t>router </a:t>
            </a:r>
            <a:r>
              <a:rPr lang="en-US" sz="1800" b="0" i="0" u="none" strike="noStrike" baseline="0" dirty="0">
                <a:latin typeface="Times-Roman"/>
              </a:rPr>
              <a:t>is a three-layer device; it operates in the physical, data-link, and network layers.</a:t>
            </a:r>
          </a:p>
          <a:p>
            <a:pPr marL="285750" indent="-285750" algn="l">
              <a:buFont typeface="Arial" panose="020B0604020202020204" pitchFamily="34" charset="0"/>
              <a:buChar char="•"/>
            </a:pPr>
            <a:r>
              <a:rPr lang="en-US" sz="1800" b="0" i="0" u="none" strike="noStrike" baseline="0" dirty="0">
                <a:latin typeface="Times-Roman"/>
              </a:rPr>
              <a:t>As a physical-layer device, it regenerates the signal it receives. As a link-layer device, the router checks the physical addresses (source and destination) contained in the packet. As a network-layer device, a router checks the network-layer addresses.</a:t>
            </a:r>
          </a:p>
          <a:p>
            <a:pPr marL="285750" indent="-285750" algn="l">
              <a:buFont typeface="Arial" panose="020B0604020202020204" pitchFamily="34" charset="0"/>
              <a:buChar char="•"/>
            </a:pPr>
            <a:r>
              <a:rPr lang="en-US" sz="1800" b="0" i="0" u="none" strike="noStrike" baseline="0" dirty="0">
                <a:solidFill>
                  <a:srgbClr val="000000"/>
                </a:solidFill>
                <a:latin typeface="Times-Roman"/>
              </a:rPr>
              <a:t>A router can connect networks. </a:t>
            </a:r>
          </a:p>
          <a:p>
            <a:pPr marL="285750" indent="-285750" algn="l">
              <a:buFont typeface="Arial" panose="020B0604020202020204" pitchFamily="34" charset="0"/>
              <a:buChar char="•"/>
            </a:pPr>
            <a:r>
              <a:rPr lang="en-US" sz="1800" b="0" i="0" u="none" strike="noStrike" baseline="0" dirty="0">
                <a:solidFill>
                  <a:srgbClr val="000000"/>
                </a:solidFill>
                <a:latin typeface="Times-Roman"/>
              </a:rPr>
              <a:t>Router is an internetworking device;</a:t>
            </a:r>
          </a:p>
          <a:p>
            <a:pPr marL="285750" indent="-285750" algn="l">
              <a:buFont typeface="Arial" panose="020B0604020202020204" pitchFamily="34" charset="0"/>
              <a:buChar char="•"/>
            </a:pPr>
            <a:r>
              <a:rPr lang="en-US" sz="1800" b="0" i="0" u="none" strike="noStrike" baseline="0" dirty="0">
                <a:solidFill>
                  <a:srgbClr val="000000"/>
                </a:solidFill>
                <a:latin typeface="Times-Roman"/>
              </a:rPr>
              <a:t>It connects independent networks to form an internetwork.</a:t>
            </a:r>
          </a:p>
          <a:p>
            <a:pPr marL="285750" indent="-285750" algn="l">
              <a:buFont typeface="Arial" panose="020B0604020202020204" pitchFamily="34" charset="0"/>
              <a:buChar char="•"/>
            </a:pPr>
            <a:r>
              <a:rPr lang="en-US" sz="1800" b="0" i="0" u="none" strike="noStrike" baseline="0" dirty="0">
                <a:solidFill>
                  <a:srgbClr val="000000"/>
                </a:solidFill>
                <a:latin typeface="Times-Roman"/>
              </a:rPr>
              <a:t>Two networks connected by a router become an internetwork or an internet.</a:t>
            </a:r>
          </a:p>
          <a:p>
            <a:pPr algn="l"/>
            <a:r>
              <a:rPr lang="en-US" sz="1800" b="0" i="0" u="none" strike="noStrike" baseline="0" dirty="0">
                <a:solidFill>
                  <a:srgbClr val="000000"/>
                </a:solidFill>
                <a:latin typeface="Times-Roman"/>
              </a:rPr>
              <a:t>There are three major differences between a router and a repeater or a switch.</a:t>
            </a:r>
          </a:p>
          <a:p>
            <a:pPr algn="l"/>
            <a:r>
              <a:rPr lang="en-US" sz="1800" b="1" i="0" u="none" strike="noStrike" baseline="0" dirty="0">
                <a:solidFill>
                  <a:srgbClr val="00FFFF"/>
                </a:solidFill>
                <a:latin typeface="Times-Bold"/>
              </a:rPr>
              <a:t>1. </a:t>
            </a:r>
            <a:r>
              <a:rPr lang="en-US" sz="1800" b="0" i="0" u="none" strike="noStrike" baseline="0" dirty="0">
                <a:solidFill>
                  <a:srgbClr val="000000"/>
                </a:solidFill>
                <a:latin typeface="Times-Roman"/>
              </a:rPr>
              <a:t>A router has a physical and logical (IP) address for each of its interfaces.</a:t>
            </a:r>
          </a:p>
          <a:p>
            <a:pPr algn="l"/>
            <a:r>
              <a:rPr lang="en-US" sz="1800" b="1" i="0" u="none" strike="noStrike" baseline="0" dirty="0">
                <a:solidFill>
                  <a:srgbClr val="00FFFF"/>
                </a:solidFill>
                <a:latin typeface="Times-Bold"/>
              </a:rPr>
              <a:t>2. </a:t>
            </a:r>
            <a:r>
              <a:rPr lang="en-US" sz="1800" b="0" i="0" u="none" strike="noStrike" baseline="0" dirty="0">
                <a:solidFill>
                  <a:srgbClr val="000000"/>
                </a:solidFill>
                <a:latin typeface="Times-Roman"/>
              </a:rPr>
              <a:t>A router acts only on those packets in which the link-layer destination address</a:t>
            </a:r>
          </a:p>
          <a:p>
            <a:pPr algn="l"/>
            <a:r>
              <a:rPr lang="en-US" sz="1800" b="0" i="0" u="none" strike="noStrike" baseline="0" dirty="0">
                <a:solidFill>
                  <a:srgbClr val="000000"/>
                </a:solidFill>
                <a:latin typeface="Times-Roman"/>
              </a:rPr>
              <a:t>matches the address of the interface at which the packet arrives.</a:t>
            </a:r>
          </a:p>
          <a:p>
            <a:pPr algn="l"/>
            <a:r>
              <a:rPr lang="en-US" sz="1800" b="1" i="0" u="none" strike="noStrike" baseline="0" dirty="0">
                <a:solidFill>
                  <a:srgbClr val="00FFFF"/>
                </a:solidFill>
                <a:latin typeface="Times-Bold"/>
              </a:rPr>
              <a:t>3. </a:t>
            </a:r>
            <a:r>
              <a:rPr lang="en-US" sz="1800" b="0" i="0" u="none" strike="noStrike" baseline="0" dirty="0">
                <a:solidFill>
                  <a:srgbClr val="000000"/>
                </a:solidFill>
                <a:latin typeface="Times-Roman"/>
              </a:rPr>
              <a:t>A router changes the link-layer address of the packet (both source and destination)</a:t>
            </a:r>
          </a:p>
          <a:p>
            <a:pPr algn="l"/>
            <a:r>
              <a:rPr lang="en-US" sz="1800" b="0" i="0" u="none" strike="noStrike" baseline="0" dirty="0">
                <a:solidFill>
                  <a:srgbClr val="000000"/>
                </a:solidFill>
                <a:latin typeface="Times-Roman"/>
              </a:rPr>
              <a:t>when it forwards the packet.</a:t>
            </a:r>
            <a:endParaRPr lang="en-IN" sz="2000" dirty="0">
              <a:latin typeface="Times-Roman"/>
            </a:endParaRPr>
          </a:p>
        </p:txBody>
      </p:sp>
    </p:spTree>
    <p:extLst>
      <p:ext uri="{BB962C8B-B14F-4D97-AF65-F5344CB8AC3E}">
        <p14:creationId xmlns:p14="http://schemas.microsoft.com/office/powerpoint/2010/main" val="1078620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228600" y="406400"/>
            <a:ext cx="1620957" cy="1077218"/>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a:t>
            </a:r>
            <a:r>
              <a:rPr lang="en-US" b="1" dirty="0">
                <a:effectLst>
                  <a:outerShdw blurRad="38100" dist="38100" dir="2700000" algn="tl">
                    <a:srgbClr val="C0C0C0"/>
                  </a:outerShdw>
                </a:effectLst>
                <a:latin typeface="Times" pitchFamily="18" charset="0"/>
              </a:rPr>
              <a:t>Router</a:t>
            </a: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pic>
        <p:nvPicPr>
          <p:cNvPr id="3" name="Picture 2">
            <a:extLst>
              <a:ext uri="{FF2B5EF4-FFF2-40B4-BE49-F238E27FC236}">
                <a16:creationId xmlns:a16="http://schemas.microsoft.com/office/drawing/2014/main" id="{CB988466-AE01-279D-515F-B8A5D5790F1E}"/>
              </a:ext>
            </a:extLst>
          </p:cNvPr>
          <p:cNvPicPr>
            <a:picLocks noChangeAspect="1"/>
          </p:cNvPicPr>
          <p:nvPr/>
        </p:nvPicPr>
        <p:blipFill>
          <a:blip r:embed="rId3"/>
          <a:stretch>
            <a:fillRect/>
          </a:stretch>
        </p:blipFill>
        <p:spPr>
          <a:xfrm>
            <a:off x="1724025" y="1719262"/>
            <a:ext cx="5695950" cy="3419475"/>
          </a:xfrm>
          <a:prstGeom prst="rect">
            <a:avLst/>
          </a:prstGeom>
        </p:spPr>
      </p:pic>
      <p:pic>
        <p:nvPicPr>
          <p:cNvPr id="5" name="Picture 4">
            <a:extLst>
              <a:ext uri="{FF2B5EF4-FFF2-40B4-BE49-F238E27FC236}">
                <a16:creationId xmlns:a16="http://schemas.microsoft.com/office/drawing/2014/main" id="{7C922C9C-F844-7FEA-ADB1-1A012E2D491C}"/>
              </a:ext>
            </a:extLst>
          </p:cNvPr>
          <p:cNvPicPr>
            <a:picLocks noChangeAspect="1"/>
          </p:cNvPicPr>
          <p:nvPr/>
        </p:nvPicPr>
        <p:blipFill>
          <a:blip r:embed="rId4"/>
          <a:stretch>
            <a:fillRect/>
          </a:stretch>
        </p:blipFill>
        <p:spPr>
          <a:xfrm>
            <a:off x="2411760" y="5167311"/>
            <a:ext cx="4086225" cy="638175"/>
          </a:xfrm>
          <a:prstGeom prst="rect">
            <a:avLst/>
          </a:prstGeom>
        </p:spPr>
      </p:pic>
    </p:spTree>
    <p:extLst>
      <p:ext uri="{BB962C8B-B14F-4D97-AF65-F5344CB8AC3E}">
        <p14:creationId xmlns:p14="http://schemas.microsoft.com/office/powerpoint/2010/main" val="391285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Check Your Understanding</a:t>
            </a:r>
          </a:p>
        </p:txBody>
      </p:sp>
      <p:sp>
        <p:nvSpPr>
          <p:cNvPr id="3" name="Content Placeholder 2"/>
          <p:cNvSpPr>
            <a:spLocks noGrp="1"/>
          </p:cNvSpPr>
          <p:nvPr>
            <p:ph idx="1"/>
          </p:nvPr>
        </p:nvSpPr>
        <p:spPr/>
        <p:txBody>
          <a:bodyPr/>
          <a:lstStyle/>
          <a:p>
            <a:pPr>
              <a:lnSpc>
                <a:spcPct val="200000"/>
              </a:lnSpc>
            </a:pPr>
            <a:r>
              <a:rPr lang="en-US" altLang="en-IN" dirty="0"/>
              <a:t>What is the basic unit of </a:t>
            </a:r>
            <a:r>
              <a:rPr lang="en-US" altLang="en-IN" dirty="0" err="1"/>
              <a:t>bluetooth</a:t>
            </a:r>
            <a:endParaRPr lang="en-US" altLang="en-IN" dirty="0"/>
          </a:p>
          <a:p>
            <a:pPr>
              <a:lnSpc>
                <a:spcPct val="200000"/>
              </a:lnSpc>
            </a:pPr>
            <a:r>
              <a:rPr lang="en-US" altLang="en-IN" dirty="0"/>
              <a:t>Which flow control protocol is used in Bluetooth?</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Outcome</a:t>
            </a:r>
          </a:p>
        </p:txBody>
      </p:sp>
      <p:sp>
        <p:nvSpPr>
          <p:cNvPr id="3" name="Content Placeholder 2"/>
          <p:cNvSpPr>
            <a:spLocks noGrp="1"/>
          </p:cNvSpPr>
          <p:nvPr>
            <p:ph idx="1"/>
          </p:nvPr>
        </p:nvSpPr>
        <p:spPr/>
        <p:txBody>
          <a:bodyPr/>
          <a:lstStyle/>
          <a:p>
            <a:pPr marL="0" indent="0">
              <a:buNone/>
            </a:pPr>
            <a:r>
              <a:rPr lang="en-US" sz="2400" dirty="0"/>
              <a:t>Student should be able to </a:t>
            </a:r>
          </a:p>
          <a:p>
            <a:pPr marL="0" indent="0">
              <a:buNone/>
            </a:pPr>
            <a:endParaRPr lang="en-US" sz="2400" dirty="0"/>
          </a:p>
          <a:p>
            <a:pPr eaLnBrk="1" hangingPunct="1">
              <a:lnSpc>
                <a:spcPct val="90000"/>
              </a:lnSpc>
            </a:pPr>
            <a:r>
              <a:rPr lang="en-US" dirty="0"/>
              <a:t>Explain the Bluetooth technology</a:t>
            </a:r>
          </a:p>
          <a:p>
            <a:pPr eaLnBrk="1" hangingPunct="1">
              <a:lnSpc>
                <a:spcPct val="90000"/>
              </a:lnSpc>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483" y="2292350"/>
            <a:ext cx="7772400" cy="1362075"/>
          </a:xfrm>
        </p:spPr>
        <p:txBody>
          <a:bodyPr/>
          <a:lstStyle/>
          <a:p>
            <a:pPr algn="ctr"/>
            <a:r>
              <a:rPr lang="en-US">
                <a:sym typeface="+mn-ea"/>
              </a:rPr>
              <a:t>BLUETOOTH</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5"/>
          <p:cNvSpPr>
            <a:spLocks noGrp="1"/>
          </p:cNvSpPr>
          <p:nvPr>
            <p:ph type="ctrTitle"/>
          </p:nvPr>
        </p:nvSpPr>
        <p:spPr/>
        <p:txBody>
          <a:bodyPr vert="horz" wrap="square" lIns="91440" tIns="45720" rIns="91440" bIns="45720" anchor="ctr"/>
          <a:lstStyle/>
          <a:p>
            <a:pPr>
              <a:buClrTx/>
              <a:buSzTx/>
              <a:buFontTx/>
            </a:pPr>
            <a:r>
              <a:rPr lang="en-IN" altLang="x-none" sz="5400" b="1" dirty="0"/>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anose="02020603050405020304" charset="0"/>
              <a:ea typeface="+mn-ea"/>
              <a:cs typeface="+mn-cs"/>
            </a:endParaRPr>
          </a:p>
        </p:txBody>
      </p:sp>
      <p:sp>
        <p:nvSpPr>
          <p:cNvPr id="911363" name="Text Box 3"/>
          <p:cNvSpPr txBox="1">
            <a:spLocks noChangeArrowheads="1"/>
          </p:cNvSpPr>
          <p:nvPr/>
        </p:nvSpPr>
        <p:spPr bwMode="auto">
          <a:xfrm>
            <a:off x="228600" y="406400"/>
            <a:ext cx="2976245" cy="1076325"/>
          </a:xfrm>
          <a:prstGeom prst="rect">
            <a:avLst/>
          </a:prstGeom>
          <a:noFill/>
          <a:ln w="9525">
            <a:noFill/>
            <a:miter lim="800000"/>
          </a:ln>
          <a:effectLst/>
        </p:spPr>
        <p:txBody>
          <a:bodyPr wrap="none">
            <a:spAutoFit/>
          </a:bodyPr>
          <a:lstStyle/>
          <a:p>
            <a:pPr marL="0" marR="0" lvl="2" indent="0" algn="l" defTabSz="914400" rtl="0" eaLnBrk="0" fontAlgn="base" latinLnBrk="0" hangingPunct="0">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rPr>
              <a:t>  BLUETOOTH</a:t>
            </a:r>
          </a:p>
          <a:p>
            <a:pPr marL="0" marR="0" lvl="2" indent="0" algn="l" defTabSz="914400" rtl="0" eaLnBrk="0" fontAlgn="base" latinLnBrk="0" hangingPunct="0">
              <a:lnSpc>
                <a:spcPct val="100000"/>
              </a:lnSpc>
              <a:spcBef>
                <a:spcPct val="0"/>
              </a:spcBef>
              <a:spcAft>
                <a:spcPct val="0"/>
              </a:spcAft>
              <a:buClrTx/>
              <a:buSzTx/>
              <a:buFontTx/>
              <a:buNone/>
              <a:defRPr/>
            </a:pPr>
            <a:endParaRPr kumimoji="0" lang="en-US" sz="3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pitchFamily="18" charset="0"/>
              <a:ea typeface="+mn-ea"/>
              <a:cs typeface="+mn-cs"/>
            </a:endParaRPr>
          </a:p>
        </p:txBody>
      </p:sp>
      <p:sp>
        <p:nvSpPr>
          <p:cNvPr id="80900" name="Text Box 4"/>
          <p:cNvSpPr txBox="1"/>
          <p:nvPr/>
        </p:nvSpPr>
        <p:spPr>
          <a:xfrm>
            <a:off x="8229600" y="6400800"/>
            <a:ext cx="184150" cy="366713"/>
          </a:xfrm>
          <a:prstGeom prst="rect">
            <a:avLst/>
          </a:prstGeom>
          <a:noFill/>
          <a:ln w="9525">
            <a:noFill/>
          </a:ln>
        </p:spPr>
        <p:txBody>
          <a:bodyPr wrap="none">
            <a:spAutoFit/>
          </a:bodyPr>
          <a:lstStyle/>
          <a:p>
            <a:pPr eaLnBrk="0" hangingPunct="0"/>
            <a:endParaRPr sz="1800" i="0" dirty="0">
              <a:latin typeface="Times New Roman" panose="02020603050405020304" charset="0"/>
            </a:endParaRPr>
          </a:p>
        </p:txBody>
      </p:sp>
      <p:sp>
        <p:nvSpPr>
          <p:cNvPr id="80901" name="Rectangle 8"/>
          <p:cNvSpPr/>
          <p:nvPr/>
        </p:nvSpPr>
        <p:spPr>
          <a:xfrm>
            <a:off x="381000" y="1658938"/>
            <a:ext cx="8077200" cy="4832092"/>
          </a:xfrm>
          <a:prstGeom prst="rect">
            <a:avLst/>
          </a:prstGeom>
          <a:noFill/>
          <a:ln w="9525">
            <a:noFill/>
          </a:ln>
        </p:spPr>
        <p:txBody>
          <a:bodyPr>
            <a:spAutoFit/>
          </a:bodyPr>
          <a:lstStyle/>
          <a:p>
            <a:pPr algn="just" eaLnBrk="0" hangingPunct="0"/>
            <a:r>
              <a:rPr sz="2800" dirty="0">
                <a:latin typeface="Times-Roman"/>
              </a:rPr>
              <a:t>Bluetooth is a wireless LAN technology designed to connect devices of different functions when they are at a short distance from each other. </a:t>
            </a:r>
            <a:endParaRPr lang="en-IN" sz="2800" dirty="0">
              <a:latin typeface="Times-Roman"/>
            </a:endParaRPr>
          </a:p>
          <a:p>
            <a:pPr algn="just" eaLnBrk="0" hangingPunct="0"/>
            <a:endParaRPr lang="en-IN" sz="2800" dirty="0">
              <a:latin typeface="Times-Roman"/>
            </a:endParaRPr>
          </a:p>
          <a:p>
            <a:pPr algn="just" eaLnBrk="0" hangingPunct="0"/>
            <a:r>
              <a:rPr sz="2800" dirty="0">
                <a:latin typeface="Times-Roman"/>
              </a:rPr>
              <a:t> A Bluetooth LAN is an ad hoc network. </a:t>
            </a:r>
            <a:endParaRPr lang="en-IN" sz="2800" dirty="0">
              <a:latin typeface="Times-Roman"/>
            </a:endParaRPr>
          </a:p>
          <a:p>
            <a:pPr algn="just" eaLnBrk="0" hangingPunct="0"/>
            <a:endParaRPr lang="en-IN" sz="2800" dirty="0">
              <a:latin typeface="Times-Roman"/>
            </a:endParaRPr>
          </a:p>
          <a:p>
            <a:pPr algn="just" eaLnBrk="0" hangingPunct="0"/>
            <a:r>
              <a:rPr sz="2800" dirty="0">
                <a:latin typeface="Times-Roman"/>
              </a:rPr>
              <a:t>The devices, sometimes called gadgets, find each other and make a network called a piconet. </a:t>
            </a:r>
            <a:endParaRPr lang="en-IN" sz="2800" dirty="0">
              <a:latin typeface="Times-Roman"/>
            </a:endParaRPr>
          </a:p>
          <a:p>
            <a:pPr algn="just" eaLnBrk="0" hangingPunct="0"/>
            <a:endParaRPr lang="en-IN" sz="2800" dirty="0">
              <a:latin typeface="Times-Roman"/>
            </a:endParaRPr>
          </a:p>
          <a:p>
            <a:pPr algn="just" eaLnBrk="0" hangingPunct="0"/>
            <a:r>
              <a:rPr lang="en-IN" sz="2800" dirty="0">
                <a:latin typeface="Times-Roman"/>
              </a:rPr>
              <a:t>Bluetooth (IEEE 802.15) cannot be large</a:t>
            </a:r>
          </a:p>
          <a:p>
            <a:pPr algn="just" eaLnBrk="0" hangingPunct="0"/>
            <a:endParaRPr sz="2800" dirty="0">
              <a:latin typeface="Times-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sz="2400" b="0" i="0" dirty="0">
              <a:latin typeface="Tahoma" panose="020B0604030504040204" pitchFamily="34" charset="0"/>
            </a:endParaRPr>
          </a:p>
        </p:txBody>
      </p:sp>
      <p:sp>
        <p:nvSpPr>
          <p:cNvPr id="82947"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2948"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sz="2400" b="0" i="0" dirty="0">
              <a:latin typeface="Tahoma" panose="020B0604030504040204" pitchFamily="34" charset="0"/>
            </a:endParaRPr>
          </a:p>
        </p:txBody>
      </p:sp>
      <p:sp>
        <p:nvSpPr>
          <p:cNvPr id="82949"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2950"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sz="2400" b="0" i="0" dirty="0">
              <a:latin typeface="Tahoma" panose="020B0604030504040204" pitchFamily="34" charset="0"/>
            </a:endParaRPr>
          </a:p>
        </p:txBody>
      </p:sp>
      <p:sp>
        <p:nvSpPr>
          <p:cNvPr id="82951" name="Rectangle 7"/>
          <p:cNvSpPr/>
          <p:nvPr/>
        </p:nvSpPr>
        <p:spPr>
          <a:xfrm>
            <a:off x="711200" y="0"/>
            <a:ext cx="31750" cy="1052513"/>
          </a:xfrm>
          <a:prstGeom prst="rect">
            <a:avLst/>
          </a:prstGeom>
          <a:solidFill>
            <a:schemeClr val="bg2"/>
          </a:solidFill>
          <a:ln w="9525">
            <a:noFill/>
          </a:ln>
        </p:spPr>
        <p:txBody>
          <a:bodyPr wrap="none" anchor="ctr"/>
          <a:lstStyle/>
          <a:p>
            <a:pPr algn="ctr"/>
            <a:endParaRPr sz="2400" b="0" i="0" dirty="0">
              <a:latin typeface="Tahoma" panose="020B0604030504040204" pitchFamily="34" charset="0"/>
            </a:endParaRPr>
          </a:p>
        </p:txBody>
      </p:sp>
      <p:sp>
        <p:nvSpPr>
          <p:cNvPr id="82952"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202" name="Text Box 9"/>
          <p:cNvSpPr txBox="1">
            <a:spLocks noChangeArrowheads="1"/>
          </p:cNvSpPr>
          <p:nvPr/>
        </p:nvSpPr>
        <p:spPr bwMode="auto">
          <a:xfrm>
            <a:off x="1106488" y="0"/>
            <a:ext cx="2756535" cy="64516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  Architecture</a:t>
            </a:r>
          </a:p>
        </p:txBody>
      </p:sp>
      <p:sp>
        <p:nvSpPr>
          <p:cNvPr id="82954" name="Rectangle 10"/>
          <p:cNvSpPr/>
          <p:nvPr/>
        </p:nvSpPr>
        <p:spPr>
          <a:xfrm>
            <a:off x="381000" y="1293813"/>
            <a:ext cx="7924800" cy="2677656"/>
          </a:xfrm>
          <a:prstGeom prst="rect">
            <a:avLst/>
          </a:prstGeom>
          <a:solidFill>
            <a:schemeClr val="bg1"/>
          </a:solidFill>
          <a:ln w="9525">
            <a:noFill/>
          </a:ln>
        </p:spPr>
        <p:txBody>
          <a:bodyPr>
            <a:spAutoFit/>
          </a:bodyPr>
          <a:lstStyle/>
          <a:p>
            <a:pPr algn="just" eaLnBrk="0" hangingPunct="0"/>
            <a:r>
              <a:rPr sz="2800" dirty="0">
                <a:latin typeface="Times New Roman" panose="02020603050405020304" charset="0"/>
              </a:rPr>
              <a:t>Bluetooth defines two types of networks: piconet and scatternet. </a:t>
            </a:r>
            <a:endParaRPr lang="en-IN" sz="2800" dirty="0">
              <a:latin typeface="Times New Roman" panose="02020603050405020304" charset="0"/>
            </a:endParaRPr>
          </a:p>
          <a:p>
            <a:pPr algn="just" eaLnBrk="0" hangingPunct="0"/>
            <a:endParaRPr lang="en-IN" sz="2800" dirty="0">
              <a:latin typeface="Times New Roman" panose="02020603050405020304" charset="0"/>
            </a:endParaRPr>
          </a:p>
          <a:p>
            <a:pPr algn="just" eaLnBrk="0" hangingPunct="0"/>
            <a:r>
              <a:rPr lang="en-IN" sz="2800" dirty="0" err="1">
                <a:latin typeface="Times New Roman" panose="02020603050405020304" charset="0"/>
              </a:rPr>
              <a:t>Piconet</a:t>
            </a:r>
            <a:r>
              <a:rPr lang="en-IN" sz="2800" dirty="0">
                <a:latin typeface="Times New Roman" panose="02020603050405020304" charset="0"/>
              </a:rPr>
              <a:t> - 8 stations</a:t>
            </a:r>
          </a:p>
          <a:p>
            <a:pPr algn="just" eaLnBrk="0" hangingPunct="0"/>
            <a:r>
              <a:rPr lang="en-IN" sz="2800" dirty="0">
                <a:latin typeface="Times New Roman" panose="02020603050405020304" charset="0"/>
              </a:rPr>
              <a:t>Parked state and active state</a:t>
            </a:r>
          </a:p>
          <a:p>
            <a:pPr algn="just" eaLnBrk="0" hangingPunct="0"/>
            <a:r>
              <a:rPr lang="en-IN" sz="2800" dirty="0">
                <a:latin typeface="Times New Roman" panose="02020603050405020304" charset="0"/>
              </a:rPr>
              <a:t>Device - 1 Mbps with a 2.4-GHz bandwidth</a:t>
            </a:r>
            <a:endParaRPr sz="2800" dirty="0">
              <a:latin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4"/>
          <p:cNvSpPr/>
          <p:nvPr/>
        </p:nvSpPr>
        <p:spPr>
          <a:xfrm>
            <a:off x="152400" y="133985"/>
            <a:ext cx="8153400" cy="398780"/>
          </a:xfrm>
          <a:prstGeom prst="rect">
            <a:avLst/>
          </a:prstGeom>
          <a:solidFill>
            <a:schemeClr val="bg1"/>
          </a:solidFill>
          <a:ln w="9525">
            <a:noFill/>
          </a:ln>
        </p:spPr>
        <p:txBody>
          <a:bodyPr anchor="ctr">
            <a:spAutoFit/>
          </a:bodyPr>
          <a:lstStyle/>
          <a:p>
            <a:pPr eaLnBrk="0" hangingPunct="0"/>
            <a:r>
              <a:rPr sz="2000" dirty="0">
                <a:solidFill>
                  <a:srgbClr val="FF0000"/>
                </a:solidFill>
                <a:latin typeface="Times-BoldItalic"/>
              </a:rPr>
              <a:t>  </a:t>
            </a:r>
            <a:r>
              <a:rPr sz="2000" dirty="0">
                <a:latin typeface="Times-BoldItalic"/>
              </a:rPr>
              <a:t>Piconet</a:t>
            </a:r>
          </a:p>
        </p:txBody>
      </p:sp>
      <p:pic>
        <p:nvPicPr>
          <p:cNvPr id="84995" name="Picture 4"/>
          <p:cNvPicPr>
            <a:picLocks noChangeAspect="1"/>
          </p:cNvPicPr>
          <p:nvPr/>
        </p:nvPicPr>
        <p:blipFill>
          <a:blip r:embed="rId3"/>
          <a:stretch>
            <a:fillRect/>
          </a:stretch>
        </p:blipFill>
        <p:spPr>
          <a:xfrm>
            <a:off x="914400" y="1752600"/>
            <a:ext cx="6931025" cy="3779838"/>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4"/>
          <p:cNvSpPr/>
          <p:nvPr/>
        </p:nvSpPr>
        <p:spPr>
          <a:xfrm>
            <a:off x="152400" y="133985"/>
            <a:ext cx="8153400" cy="398780"/>
          </a:xfrm>
          <a:prstGeom prst="rect">
            <a:avLst/>
          </a:prstGeom>
          <a:solidFill>
            <a:schemeClr val="bg1"/>
          </a:solidFill>
          <a:ln w="9525">
            <a:noFill/>
          </a:ln>
        </p:spPr>
        <p:txBody>
          <a:bodyPr anchor="ctr">
            <a:spAutoFit/>
          </a:bodyPr>
          <a:lstStyle/>
          <a:p>
            <a:pPr eaLnBrk="0" hangingPunct="0"/>
            <a:r>
              <a:rPr sz="2000" dirty="0">
                <a:solidFill>
                  <a:srgbClr val="FF0000"/>
                </a:solidFill>
                <a:latin typeface="Times-BoldItalic"/>
              </a:rPr>
              <a:t> </a:t>
            </a:r>
            <a:r>
              <a:rPr sz="2000" dirty="0">
                <a:latin typeface="Times-BoldItalic"/>
              </a:rPr>
              <a:t>Scatternet</a:t>
            </a:r>
          </a:p>
        </p:txBody>
      </p:sp>
      <p:pic>
        <p:nvPicPr>
          <p:cNvPr id="87043" name="Picture 4"/>
          <p:cNvPicPr>
            <a:picLocks noChangeAspect="1"/>
          </p:cNvPicPr>
          <p:nvPr/>
        </p:nvPicPr>
        <p:blipFill>
          <a:blip r:embed="rId3"/>
          <a:stretch>
            <a:fillRect/>
          </a:stretch>
        </p:blipFill>
        <p:spPr>
          <a:xfrm>
            <a:off x="236538" y="2286000"/>
            <a:ext cx="8672512" cy="343535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p:nvPr/>
        </p:nvSpPr>
        <p:spPr>
          <a:xfrm>
            <a:off x="366713" y="107950"/>
            <a:ext cx="438150" cy="474663"/>
          </a:xfrm>
          <a:prstGeom prst="rect">
            <a:avLst/>
          </a:prstGeom>
          <a:solidFill>
            <a:schemeClr val="accent2"/>
          </a:solidFill>
          <a:ln w="9525">
            <a:noFill/>
          </a:ln>
        </p:spPr>
        <p:txBody>
          <a:bodyPr wrap="none" anchor="ctr"/>
          <a:lstStyle/>
          <a:p>
            <a:pPr algn="ctr"/>
            <a:endParaRPr sz="2400" b="0" i="0" dirty="0">
              <a:latin typeface="Tahoma" panose="020B0604030504040204" pitchFamily="34" charset="0"/>
            </a:endParaRPr>
          </a:p>
        </p:txBody>
      </p:sp>
      <p:sp>
        <p:nvSpPr>
          <p:cNvPr id="89091" name="Rectangle 3"/>
          <p:cNvSpPr/>
          <p:nvPr/>
        </p:nvSpPr>
        <p:spPr>
          <a:xfrm>
            <a:off x="749300" y="1079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9092" name="Rectangle 4"/>
          <p:cNvSpPr/>
          <p:nvPr/>
        </p:nvSpPr>
        <p:spPr>
          <a:xfrm>
            <a:off x="490538" y="530225"/>
            <a:ext cx="422275" cy="474663"/>
          </a:xfrm>
          <a:prstGeom prst="rect">
            <a:avLst/>
          </a:prstGeom>
          <a:solidFill>
            <a:schemeClr val="folHlink"/>
          </a:solidFill>
          <a:ln w="9525">
            <a:noFill/>
          </a:ln>
        </p:spPr>
        <p:txBody>
          <a:bodyPr wrap="none" anchor="ctr"/>
          <a:lstStyle/>
          <a:p>
            <a:pPr algn="ctr"/>
            <a:endParaRPr sz="2400" b="0" i="0" dirty="0">
              <a:latin typeface="Tahoma" panose="020B0604030504040204" pitchFamily="34" charset="0"/>
            </a:endParaRPr>
          </a:p>
        </p:txBody>
      </p:sp>
      <p:sp>
        <p:nvSpPr>
          <p:cNvPr id="89093" name="Rectangle 5"/>
          <p:cNvSpPr/>
          <p:nvPr/>
        </p:nvSpPr>
        <p:spPr>
          <a:xfrm>
            <a:off x="860425" y="5302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9094" name="Rectangle 6"/>
          <p:cNvSpPr/>
          <p:nvPr/>
        </p:nvSpPr>
        <p:spPr>
          <a:xfrm>
            <a:off x="76200" y="4572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endParaRPr sz="2400" b="0" i="0" dirty="0">
              <a:latin typeface="Tahoma" panose="020B0604030504040204" pitchFamily="34" charset="0"/>
            </a:endParaRPr>
          </a:p>
        </p:txBody>
      </p:sp>
      <p:sp>
        <p:nvSpPr>
          <p:cNvPr id="89095" name="Rectangle 7"/>
          <p:cNvSpPr/>
          <p:nvPr/>
        </p:nvSpPr>
        <p:spPr>
          <a:xfrm>
            <a:off x="711200" y="0"/>
            <a:ext cx="31750" cy="1052513"/>
          </a:xfrm>
          <a:prstGeom prst="rect">
            <a:avLst/>
          </a:prstGeom>
          <a:solidFill>
            <a:schemeClr val="bg2"/>
          </a:solidFill>
          <a:ln w="9525">
            <a:noFill/>
          </a:ln>
        </p:spPr>
        <p:txBody>
          <a:bodyPr wrap="none" anchor="ctr"/>
          <a:lstStyle/>
          <a:p>
            <a:pPr algn="ctr"/>
            <a:endParaRPr sz="2400" b="0" i="0" dirty="0">
              <a:latin typeface="Tahoma" panose="020B0604030504040204" pitchFamily="34" charset="0"/>
            </a:endParaRPr>
          </a:p>
        </p:txBody>
      </p:sp>
      <p:sp>
        <p:nvSpPr>
          <p:cNvPr id="89096" name="Rectangle 8"/>
          <p:cNvSpPr/>
          <p:nvPr/>
        </p:nvSpPr>
        <p:spPr>
          <a:xfrm>
            <a:off x="442913" y="533400"/>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endParaRPr sz="2400" b="0" i="0" dirty="0">
              <a:latin typeface="Tahoma" panose="020B0604030504040204" pitchFamily="34" charset="0"/>
            </a:endParaRPr>
          </a:p>
        </p:txBody>
      </p:sp>
      <p:sp>
        <p:nvSpPr>
          <p:cNvPr id="8202" name="Text Box 9"/>
          <p:cNvSpPr txBox="1">
            <a:spLocks noChangeArrowheads="1"/>
          </p:cNvSpPr>
          <p:nvPr/>
        </p:nvSpPr>
        <p:spPr bwMode="auto">
          <a:xfrm>
            <a:off x="1106488" y="0"/>
            <a:ext cx="3649980" cy="645160"/>
          </a:xfrm>
          <a:prstGeom prst="rect">
            <a:avLst/>
          </a:prstGeom>
          <a:noFill/>
          <a:ln>
            <a:noFill/>
          </a:ln>
        </p:spPr>
        <p:txBody>
          <a:bodyPr wrap="none">
            <a:spAutoFit/>
          </a:bodyPr>
          <a:lstStyle>
            <a:lvl1pPr>
              <a:defRPr sz="3200" b="1" i="1">
                <a:solidFill>
                  <a:schemeClr val="tx1"/>
                </a:solidFill>
                <a:latin typeface="Baby Kruffy" pitchFamily="2" charset="0"/>
              </a:defRPr>
            </a:lvl1pPr>
            <a:lvl2pPr marL="742950" indent="-285750">
              <a:defRPr sz="3200" b="1" i="1">
                <a:solidFill>
                  <a:schemeClr val="tx1"/>
                </a:solidFill>
                <a:latin typeface="Baby Kruffy" pitchFamily="2" charset="0"/>
              </a:defRPr>
            </a:lvl2pPr>
            <a:lvl3pPr marL="1143000" indent="-228600">
              <a:defRPr sz="3200" b="1" i="1">
                <a:solidFill>
                  <a:schemeClr val="tx1"/>
                </a:solidFill>
                <a:latin typeface="Baby Kruffy" pitchFamily="2" charset="0"/>
              </a:defRPr>
            </a:lvl3pPr>
            <a:lvl4pPr marL="1600200" indent="-228600">
              <a:defRPr sz="3200" b="1" i="1">
                <a:solidFill>
                  <a:schemeClr val="tx1"/>
                </a:solidFill>
                <a:latin typeface="Baby Kruffy" pitchFamily="2" charset="0"/>
              </a:defRPr>
            </a:lvl4pPr>
            <a:lvl5pPr marL="2057400" indent="-228600">
              <a:defRPr sz="3200" b="1" i="1">
                <a:solidFill>
                  <a:schemeClr val="tx1"/>
                </a:solidFill>
                <a:latin typeface="Baby Kruffy" pitchFamily="2" charset="0"/>
              </a:defRPr>
            </a:lvl5pPr>
            <a:lvl6pPr marL="2514600" indent="-228600" eaLnBrk="0" fontAlgn="base" hangingPunct="0">
              <a:spcBef>
                <a:spcPct val="0"/>
              </a:spcBef>
              <a:spcAft>
                <a:spcPct val="0"/>
              </a:spcAft>
              <a:defRPr sz="3200" b="1" i="1">
                <a:solidFill>
                  <a:schemeClr val="tx1"/>
                </a:solidFill>
                <a:latin typeface="Baby Kruffy" pitchFamily="2" charset="0"/>
              </a:defRPr>
            </a:lvl6pPr>
            <a:lvl7pPr marL="2971800" indent="-228600" eaLnBrk="0" fontAlgn="base" hangingPunct="0">
              <a:spcBef>
                <a:spcPct val="0"/>
              </a:spcBef>
              <a:spcAft>
                <a:spcPct val="0"/>
              </a:spcAft>
              <a:defRPr sz="3200" b="1" i="1">
                <a:solidFill>
                  <a:schemeClr val="tx1"/>
                </a:solidFill>
                <a:latin typeface="Baby Kruffy" pitchFamily="2" charset="0"/>
              </a:defRPr>
            </a:lvl7pPr>
            <a:lvl8pPr marL="3429000" indent="-228600" eaLnBrk="0" fontAlgn="base" hangingPunct="0">
              <a:spcBef>
                <a:spcPct val="0"/>
              </a:spcBef>
              <a:spcAft>
                <a:spcPct val="0"/>
              </a:spcAft>
              <a:defRPr sz="3200" b="1" i="1">
                <a:solidFill>
                  <a:schemeClr val="tx1"/>
                </a:solidFill>
                <a:latin typeface="Baby Kruffy" pitchFamily="2" charset="0"/>
              </a:defRPr>
            </a:lvl8pPr>
            <a:lvl9pPr marL="3886200" indent="-228600" eaLnBrk="0" fontAlgn="base" hangingPunct="0">
              <a:spcBef>
                <a:spcPct val="0"/>
              </a:spcBef>
              <a:spcAft>
                <a:spcPct val="0"/>
              </a:spcAft>
              <a:defRPr sz="3200" b="1" i="1">
                <a:solidFill>
                  <a:schemeClr val="tx1"/>
                </a:solidFill>
                <a:latin typeface="Baby Kruffy"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600" b="1" i="1" u="none" strike="noStrike" kern="1200" cap="none" spc="0" normalizeH="0" baseline="0" noProof="0" dirty="0">
                <a:ln>
                  <a:noFill/>
                </a:ln>
                <a:solidFill>
                  <a:schemeClr val="hlink"/>
                </a:solidFill>
                <a:effectLst>
                  <a:outerShdw blurRad="38100" dist="38100" dir="2700000" algn="tl">
                    <a:srgbClr val="000000">
                      <a:alpha val="43137"/>
                    </a:srgbClr>
                  </a:outerShdw>
                </a:effectLst>
                <a:uLnTx/>
                <a:uFillTx/>
                <a:latin typeface="Times New Roman" panose="02020603050405020304" charset="0"/>
                <a:ea typeface="+mn-ea"/>
                <a:cs typeface="+mn-cs"/>
              </a:rPr>
              <a:t>  Bluetooth Layers</a:t>
            </a:r>
          </a:p>
        </p:txBody>
      </p:sp>
      <p:sp>
        <p:nvSpPr>
          <p:cNvPr id="89098" name="Rectangle 10"/>
          <p:cNvSpPr/>
          <p:nvPr/>
        </p:nvSpPr>
        <p:spPr>
          <a:xfrm>
            <a:off x="381000" y="1293813"/>
            <a:ext cx="7924800" cy="954107"/>
          </a:xfrm>
          <a:prstGeom prst="rect">
            <a:avLst/>
          </a:prstGeom>
          <a:solidFill>
            <a:schemeClr val="bg1"/>
          </a:solidFill>
          <a:ln w="9525">
            <a:noFill/>
          </a:ln>
        </p:spPr>
        <p:txBody>
          <a:bodyPr>
            <a:spAutoFit/>
          </a:bodyPr>
          <a:lstStyle/>
          <a:p>
            <a:pPr algn="just" eaLnBrk="0" hangingPunct="0"/>
            <a:r>
              <a:rPr sz="2800" dirty="0">
                <a:latin typeface="Times New Roman" panose="02020603050405020304" charset="0"/>
              </a:rPr>
              <a:t>Bluetooth uses several layers that do not exactly match those of the Internet model</a:t>
            </a:r>
          </a:p>
        </p:txBody>
      </p:sp>
    </p:spTree>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TotalTime>
  <Words>1438</Words>
  <Application>Microsoft Office PowerPoint</Application>
  <PresentationFormat>On-screen Show (4:3)</PresentationFormat>
  <Paragraphs>195</Paragraphs>
  <Slides>40</Slides>
  <Notes>32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0</vt:i4>
      </vt:variant>
      <vt:variant>
        <vt:lpstr>Slide Titles</vt:lpstr>
      </vt:variant>
      <vt:variant>
        <vt:i4>40</vt:i4>
      </vt:variant>
    </vt:vector>
  </HeadingPairs>
  <TitlesOfParts>
    <vt:vector size="53" baseType="lpstr">
      <vt:lpstr>Arial</vt:lpstr>
      <vt:lpstr>Arial Black</vt:lpstr>
      <vt:lpstr>Tahoma</vt:lpstr>
      <vt:lpstr>Times</vt:lpstr>
      <vt:lpstr>Times New Roman</vt:lpstr>
      <vt:lpstr>Times-Bold</vt:lpstr>
      <vt:lpstr>Times-BoldItalic</vt:lpstr>
      <vt:lpstr>Times-Italic</vt:lpstr>
      <vt:lpstr>Times-Roman</vt:lpstr>
      <vt:lpstr>Verdana</vt:lpstr>
      <vt:lpstr>Wingdings</vt:lpstr>
      <vt:lpstr>ZapfDingbats</vt:lpstr>
      <vt:lpstr>1_Default Design</vt:lpstr>
      <vt:lpstr>PowerPoint Presentation</vt:lpstr>
      <vt:lpstr>PowerPoint Presentation</vt:lpstr>
      <vt:lpstr>PowerPoint Presentation</vt:lpstr>
      <vt:lpstr>BLUETOOTH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Radio Layer </vt:lpstr>
      <vt:lpstr>Radio Layer </vt:lpstr>
      <vt:lpstr>    Connecting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Your Understanding</vt:lpstr>
      <vt:lpstr>Outcome</vt:lpstr>
      <vt:lpstr>THANK YOU</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Foundation</dc:title>
  <dc:subject>Computer Networks</dc:subject>
  <dc:creator>Larry L. Peterson and Bruce S. Davie</dc:creator>
  <cp:lastModifiedBy>Jansi Rani S V</cp:lastModifiedBy>
  <cp:revision>652</cp:revision>
  <dcterms:created xsi:type="dcterms:W3CDTF">2008-07-27T22:34:00Z</dcterms:created>
  <dcterms:modified xsi:type="dcterms:W3CDTF">2022-09-16T04:42:52Z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1033-11.2.0.9635</vt:lpwstr>
  </property>
</Properties>
</file>